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96" r:id="rId2"/>
    <p:sldId id="311" r:id="rId3"/>
    <p:sldId id="321" r:id="rId4"/>
    <p:sldId id="316" r:id="rId5"/>
    <p:sldId id="322" r:id="rId6"/>
    <p:sldId id="317" r:id="rId7"/>
    <p:sldId id="304" r:id="rId8"/>
    <p:sldId id="261" r:id="rId9"/>
    <p:sldId id="262" r:id="rId10"/>
    <p:sldId id="267" r:id="rId11"/>
    <p:sldId id="268" r:id="rId12"/>
    <p:sldId id="299" r:id="rId13"/>
    <p:sldId id="297" r:id="rId14"/>
    <p:sldId id="313" r:id="rId15"/>
    <p:sldId id="292" r:id="rId16"/>
    <p:sldId id="300" r:id="rId17"/>
    <p:sldId id="271" r:id="rId18"/>
    <p:sldId id="272" r:id="rId19"/>
    <p:sldId id="273" r:id="rId20"/>
    <p:sldId id="275" r:id="rId21"/>
    <p:sldId id="263" r:id="rId22"/>
    <p:sldId id="274" r:id="rId23"/>
    <p:sldId id="307" r:id="rId24"/>
    <p:sldId id="312" r:id="rId25"/>
    <p:sldId id="323" r:id="rId26"/>
    <p:sldId id="324" r:id="rId27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11F"/>
    <a:srgbClr val="FF9900"/>
    <a:srgbClr val="B21E5D"/>
    <a:srgbClr val="FF0000"/>
    <a:srgbClr val="3366FF"/>
    <a:srgbClr val="64812F"/>
    <a:srgbClr val="FF9999"/>
    <a:srgbClr val="CC6600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5" autoAdjust="0"/>
    <p:restoredTop sz="94693" autoAdjust="0"/>
  </p:normalViewPr>
  <p:slideViewPr>
    <p:cSldViewPr>
      <p:cViewPr varScale="1">
        <p:scale>
          <a:sx n="108" d="100"/>
          <a:sy n="108" d="100"/>
        </p:scale>
        <p:origin x="16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512-480D-BBA1-CF4F1B46E29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512-480D-BBA1-CF4F1B46E291}"/>
              </c:ext>
            </c:extLst>
          </c:dPt>
          <c:cat>
            <c:strRef>
              <c:f>Sheet1!$A$2:$A$6</c:f>
              <c:strCache>
                <c:ptCount val="5"/>
                <c:pt idx="0">
                  <c:v>thermal expansion</c:v>
                </c:pt>
                <c:pt idx="1">
                  <c:v>glaciers</c:v>
                </c:pt>
                <c:pt idx="2">
                  <c:v>Greenland</c:v>
                </c:pt>
                <c:pt idx="3">
                  <c:v>Antarctica</c:v>
                </c:pt>
                <c:pt idx="4">
                  <c:v>land storage0.38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0.76</c:v>
                </c:pt>
                <c:pt idx="2">
                  <c:v>0.33</c:v>
                </c:pt>
                <c:pt idx="3">
                  <c:v>0.27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12-480D-BBA1-CF4F1B46E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1AE99C04-B4BC-4165-8F7F-003A4FA77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9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3B71A6D-78C5-432A-83DB-98E72BC38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97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805F3-EC02-4CAD-B190-5A477192F1E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09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7569-01BE-4A0E-B5E4-3906D0FA5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44528-DECC-4FEE-9370-BD569E4F3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310A0-0203-4866-B0ED-6C63FC68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BBDF-A347-45EF-9755-3E5902E7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CFBC9-EB57-4DF2-A328-17CF9369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44B91-584A-497A-8FEA-64BBA2527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8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A3D8-BD1B-4540-8F10-C62481F9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71F84-0F30-49E9-98DC-9977A1A67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3032F-2F9C-4194-8FF1-CEE6F1E3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D376D-07A3-4F34-A1DD-F53A42E3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F469-29C5-4986-BF5C-205DE7BD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524F0-1BE0-4289-B424-CB5A38DD89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7DEA1-F307-4C22-8547-777519ED9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952D6-D836-4B26-BD94-C9C928461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9720-A7F1-4E33-8CD1-DD7CC2B4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5A553-EE22-4D26-B6BF-C563FF9C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D8848-1828-4880-8E75-9E810C55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ED9B3-01F9-4539-801E-E6769E542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1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3658E2-3E82-4AF5-83EF-DC37B4977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54855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4EB3-0820-435A-A32C-941C28E3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F4BC-B6AC-42E5-9313-935D88EB6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E11C6-AEC0-4DAB-94F9-5C385271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6226F-ACB2-4DA1-9489-B1E50053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DBC7F-F8B7-4387-9250-53452948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350E0-215B-4C2E-84ED-B4AB9918CC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4D6-C208-449A-B76D-5035FF1B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CE625-39DC-4194-AE80-5F1618229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84D1-ECAB-4EA8-8734-7A9EB147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5C5E8-8D5F-401D-87A6-EEB9E600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45CF5-50C6-43A9-8A6E-13F9E4A1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3EE53-D4A5-4EC9-B08C-B7899FBE50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74F6-A34D-4898-9C24-F36E87BB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2C62-24D4-4729-8783-E37F2977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EB97B-5F34-49A5-9334-C07B1CD5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99987-A70E-4442-A04E-084A57FD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A04DA-6CD6-47A8-BD43-D096B022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E5A0-0F15-4976-B2FA-288204AC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9E8B-40C0-434B-AB5A-B6CF3DC106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9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3844-2068-42A4-A334-95DD7C5A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F427C-5142-4721-839E-8551644A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9F8E2-F269-48A0-A1F8-AC2191A67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CD6B2-79BC-4121-8EF0-DE78A576B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448E8-2222-479D-8309-407E5C2BD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5E21D-6FFE-41BD-97B3-F8D507E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51459-095A-4A48-926E-3EFDBC50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D4AE6-057B-4A5E-A7AD-B79FABB0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530F3-8FB4-4239-9137-256D52B0C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C6D4-1755-415B-9F8C-9E96C4D5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DEEE9-9FA1-49FC-8BEB-3BEF3B5B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5D479-7846-4335-A438-BF544308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F7DAA-0FE6-47D1-8450-CEE1C111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44203-B946-4B56-BD5F-D67B904F63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7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BEEBE-EF26-4EFE-8EE5-CBF6EC9F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93168-1963-46CD-A52D-40063C8F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C023D-B6D5-4DD1-A82F-9A6DE265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E3265-47D6-48F0-A659-554EE465B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D537-D3B6-4462-A5AB-89D7D985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433A-A4F1-41CE-9767-EBB8166F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C0084-F04B-4AC5-A3EF-99CAA7B39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49C4C-57F0-48C1-83A0-8D4975EF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A8CDC-7B8C-4CCA-B13B-8CDE80B8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9130B-C610-4F3E-B2FD-DC84B9FE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47B3-9E97-4B0C-8A23-D7672C5C8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1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4957-90DF-4952-9B34-0EE12CB3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DB0F3-1ECD-428E-B1FC-74D6FE59F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C0AA4-8848-4146-8ABA-C80FC012C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A4977-1F05-4369-B120-C1FB95EA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E9F2A-6487-44EB-AA84-28413739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597F8-0D05-464B-936B-50254C98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DD76-2678-4CD6-81C4-E0690C5861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332FE-EF49-4EE0-90E2-D8FD194C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A2B99-43C7-4C8A-B31F-A35D1EE5E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102AF-7A6F-4393-875D-525709E98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2A9-FC03-486E-BBB4-D82804BDB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430D3-5B5A-4B61-9B47-48B7B2550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66B12-B65B-4430-BB84-459625B66B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uact=8&amp;ved=0CAcQjRw&amp;url=http://www.ecofys.com/en/news/a-dynamic-allocation-model-for-the-eu-emissions-trading-system/&amp;ei=XVSIVb_7OMHy-AGknoG4Dg&amp;bvm=bv.96339352,d.cWw&amp;psig=AFQjCNHXcKHeftzLkebSsU6diK3ZgtORBg&amp;ust=143508414783240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source=images&amp;cd=&amp;cad=rja&amp;uact=8&amp;ved=0CAcQjRw&amp;url=http://www.wunderground.com/climate/greenland.asp&amp;ei=Hm-IVcaPEIve-QGQ-5WIAg&amp;bvm=bv.96339352,d.cWw&amp;psig=AFQjCNG0bGgPS7kPXJt22ufKItutzNaKTA&amp;ust=14350910948806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source=images&amp;cd=&amp;cad=rja&amp;uact=8&amp;ved=0CAcQjRw&amp;url=http://harvardmagazine.com/2012/03/&amp;ei=UHOIVen6Lsn1-QHanoP4CQ&amp;bvm=bv.96339352,d.cWw&amp;psig=AFQjCNGhebnGOIEXT1DPt9ACqvkORHiEoA&amp;ust=1435092164544278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&amp;esrc=s&amp;source=images&amp;cd=&amp;cad=rja&amp;uact=8&amp;ved=0CAcQjRw&amp;url=http://iopscience.iop.org/1748-9326/6/1/014007/fulltext&amp;ei=nH6IVYCJI4S2-AHD0ov4CA&amp;bvm=bv.96339352,d.cWw&amp;psig=AFQjCNGZgVwXGaHEkT-tNkxlhWxHLXWqCw&amp;ust=1435094630138948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3dnworld.com/users/1/images/UltimateEarth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hyperlink" Target="http://cfa-www.harvard.edu/ep/readlists/Sun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3dnworld.com/users/1/images/UltimateEarth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hyperlink" Target="http://cfa-www.harvard.edu/ep/readlists/Sun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ting ice shelves in Antarctica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252128" cy="52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</a:t>
            </a:r>
            <a:r>
              <a:rPr lang="hr-HR" sz="3200" dirty="0">
                <a:solidFill>
                  <a:schemeClr val="tx1"/>
                </a:solidFill>
              </a:rPr>
              <a:t>NTARTICA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hr-HR" sz="3200" dirty="0">
                <a:solidFill>
                  <a:schemeClr val="tx1"/>
                </a:solidFill>
              </a:rPr>
              <a:t>AND CLIMATE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hr-HR" sz="3200" dirty="0">
                <a:solidFill>
                  <a:schemeClr val="tx1"/>
                </a:solidFill>
              </a:rPr>
              <a:t>CHANGE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8633" y="1676400"/>
            <a:ext cx="1860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It’s real</a:t>
            </a:r>
          </a:p>
          <a:p>
            <a:r>
              <a:rPr lang="en-US" b="0" dirty="0"/>
              <a:t>It’s us</a:t>
            </a:r>
          </a:p>
          <a:p>
            <a:r>
              <a:rPr lang="en-US" b="0" dirty="0"/>
              <a:t>It’s bad</a:t>
            </a:r>
          </a:p>
          <a:p>
            <a:r>
              <a:rPr lang="en-US" b="0" dirty="0"/>
              <a:t>But there’s hope</a:t>
            </a:r>
          </a:p>
        </p:txBody>
      </p:sp>
    </p:spTree>
    <p:extLst>
      <p:ext uri="{BB962C8B-B14F-4D97-AF65-F5344CB8AC3E}">
        <p14:creationId xmlns:p14="http://schemas.microsoft.com/office/powerpoint/2010/main" val="254902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834" y="-55372"/>
            <a:ext cx="9296400" cy="1143000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increase because of fossil fuels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49519" r="35294" b="12962"/>
          <a:stretch>
            <a:fillRect/>
          </a:stretch>
        </p:blipFill>
        <p:spPr>
          <a:xfrm>
            <a:off x="-10886" y="3450771"/>
            <a:ext cx="6111815" cy="2971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903311"/>
            <a:ext cx="5791200" cy="2664738"/>
            <a:chOff x="5441990" y="1158766"/>
            <a:chExt cx="3273385" cy="1731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09"/>
            <a:stretch/>
          </p:blipFill>
          <p:spPr bwMode="auto">
            <a:xfrm>
              <a:off x="5441990" y="1158766"/>
              <a:ext cx="3273385" cy="17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829628" y="1264968"/>
              <a:ext cx="2196613" cy="59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accent6"/>
                  </a:solidFill>
                </a:rPr>
                <a:t>Surface observations since 1958 </a:t>
              </a:r>
              <a:r>
                <a:rPr lang="en-US" b="0" dirty="0">
                  <a:solidFill>
                    <a:srgbClr val="FF0000"/>
                  </a:solidFill>
                </a:rPr>
                <a:t>Mauna Loa, Hawaii</a:t>
              </a:r>
              <a:r>
                <a:rPr lang="en-US" b="0" dirty="0"/>
                <a:t> </a:t>
              </a:r>
            </a:p>
            <a:p>
              <a:r>
                <a:rPr lang="en-US" b="0" dirty="0"/>
                <a:t>South Pole</a:t>
              </a:r>
            </a:p>
          </p:txBody>
        </p:sp>
      </p:grpSp>
      <p:pic>
        <p:nvPicPr>
          <p:cNvPr id="1026" name="Picture 2" descr="http://www.ecofys.com/files/images/img/img_000551_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50" y="3271345"/>
            <a:ext cx="2853657" cy="1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Image result for rush hour traffi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greaterbostonsuburbs.com/boston%20traffic%20j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50" y="5181072"/>
            <a:ext cx="2837234" cy="16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006928" y="3842266"/>
            <a:ext cx="457200" cy="5773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928" y="3761601"/>
            <a:ext cx="39421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6"/>
                </a:solidFill>
              </a:rPr>
              <a:t>Ice core records for past 1,000 years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7473233" y="2590800"/>
            <a:ext cx="299167" cy="60434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8162" y="1944469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10 billion tons of carbon</a:t>
            </a:r>
          </a:p>
          <a:p>
            <a:pPr algn="ctr"/>
            <a:r>
              <a:rPr lang="en-US" b="0" dirty="0"/>
              <a:t>per year (2017)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7944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2017: 405 ppm</a:t>
            </a:r>
          </a:p>
        </p:txBody>
      </p:sp>
    </p:spTree>
    <p:extLst>
      <p:ext uri="{BB962C8B-B14F-4D97-AF65-F5344CB8AC3E}">
        <p14:creationId xmlns:p14="http://schemas.microsoft.com/office/powerpoint/2010/main" val="24816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7825" y="-269601"/>
            <a:ext cx="12039600" cy="1143000"/>
          </a:xfrm>
        </p:spPr>
        <p:txBody>
          <a:bodyPr/>
          <a:lstStyle/>
          <a:p>
            <a:r>
              <a:rPr lang="en-US" dirty="0"/>
              <a:t>Global surface  temperature  trend</a:t>
            </a:r>
          </a:p>
        </p:txBody>
      </p:sp>
      <p:sp>
        <p:nvSpPr>
          <p:cNvPr id="3" name="AutoShape 2" descr="Image result for millennial temperature tre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762000" y="3276600"/>
            <a:ext cx="3429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14800" y="3733800"/>
            <a:ext cx="514350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521" t="23704" r="13647" b="8148"/>
          <a:stretch/>
        </p:blipFill>
        <p:spPr>
          <a:xfrm>
            <a:off x="92764" y="873399"/>
            <a:ext cx="9087243" cy="49178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8153400" y="1075722"/>
            <a:ext cx="609600" cy="685800"/>
          </a:xfrm>
          <a:prstGeom prst="ellipse">
            <a:avLst/>
          </a:prstGeom>
          <a:noFill/>
          <a:ln w="28575" cap="flat" cmpd="sng" algn="ctr">
            <a:solidFill>
              <a:srgbClr val="4A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4434" y="75683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A911F"/>
                </a:solidFill>
              </a:rPr>
              <a:t>20</a:t>
            </a:r>
            <a:r>
              <a:rPr lang="hr-HR" dirty="0">
                <a:solidFill>
                  <a:srgbClr val="4A911F"/>
                </a:solidFill>
              </a:rPr>
              <a:t>20</a:t>
            </a:r>
            <a:r>
              <a:rPr lang="en-US" dirty="0">
                <a:solidFill>
                  <a:srgbClr val="4A911F"/>
                </a:solidFill>
              </a:rPr>
              <a:t>-20</a:t>
            </a:r>
            <a:r>
              <a:rPr lang="hr-HR" dirty="0">
                <a:solidFill>
                  <a:srgbClr val="4A911F"/>
                </a:solidFill>
              </a:rPr>
              <a:t>22</a:t>
            </a:r>
            <a:endParaRPr lang="en-US" dirty="0">
              <a:solidFill>
                <a:srgbClr val="4A91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-196273"/>
            <a:ext cx="9753600" cy="1143000"/>
          </a:xfrm>
        </p:spPr>
        <p:txBody>
          <a:bodyPr/>
          <a:lstStyle/>
          <a:p>
            <a:r>
              <a:rPr lang="en-US" sz="2200" b="0" dirty="0"/>
              <a:t>Warming patterns over the past fifty years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9521" y="648002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NASA/GISTEMP</a:t>
            </a:r>
          </a:p>
        </p:txBody>
      </p:sp>
      <p:pic>
        <p:nvPicPr>
          <p:cNvPr id="1028" name="Picture 4" descr="Fig 1: Glob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28806"/>
            <a:ext cx="73723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5704418"/>
            <a:ext cx="343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Largest warming in the Arctic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Antarctica is complicated</a:t>
            </a:r>
          </a:p>
        </p:txBody>
      </p:sp>
    </p:spTree>
    <p:extLst>
      <p:ext uri="{BB962C8B-B14F-4D97-AF65-F5344CB8AC3E}">
        <p14:creationId xmlns:p14="http://schemas.microsoft.com/office/powerpoint/2010/main" val="425680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a ice tr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02058"/>
            <a:ext cx="4343400" cy="26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ps of minimum and maximum sea ice extent for the Arcti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9" y="1401443"/>
            <a:ext cx="4383497" cy="26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4006" y="289933"/>
            <a:ext cx="522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accent6"/>
                </a:solidFill>
              </a:rPr>
              <a:t>Trends in Arctic and Antarctic sea 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545" y="6532714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/>
              <a:t>NASA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6346" y="812298"/>
            <a:ext cx="90590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dirty="0"/>
              <a:t>2016 Arctic sea ice                                         2016 Antarctic sea ice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042" y="1223698"/>
            <a:ext cx="92277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seasonal maximum          seasonal minimum           seasonal maximum         seasonal minimum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324806" y="3729080"/>
            <a:ext cx="5297015" cy="3433720"/>
            <a:chOff x="-324806" y="3729080"/>
            <a:chExt cx="5297015" cy="3048056"/>
          </a:xfrm>
        </p:grpSpPr>
        <p:pic>
          <p:nvPicPr>
            <p:cNvPr id="6" name="Picture 4" descr="https://neptune.gsfc.nasa.gov/uploads/images_db/CSIC_figure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16" b="50061"/>
            <a:stretch/>
          </p:blipFill>
          <p:spPr bwMode="auto">
            <a:xfrm>
              <a:off x="-253736" y="3729080"/>
              <a:ext cx="5225945" cy="252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neptune.gsfc.nasa.gov/uploads/images_db/CSIC_figure3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96"/>
            <a:stretch/>
          </p:blipFill>
          <p:spPr bwMode="auto">
            <a:xfrm>
              <a:off x="-324806" y="6278804"/>
              <a:ext cx="5280851" cy="49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350559" y="3738664"/>
            <a:ext cx="5380454" cy="3576536"/>
            <a:chOff x="4350559" y="3738664"/>
            <a:chExt cx="5380454" cy="3132604"/>
          </a:xfrm>
        </p:grpSpPr>
        <p:pic>
          <p:nvPicPr>
            <p:cNvPr id="2" name="Picture 2" descr="https://neptune.gsfc.nasa.gov/uploads/images_db/CSIC_figure3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0" b="49829"/>
            <a:stretch/>
          </p:blipFill>
          <p:spPr bwMode="auto">
            <a:xfrm>
              <a:off x="4400360" y="3738664"/>
              <a:ext cx="5280851" cy="2521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neptune.gsfc.nasa.gov/uploads/images_db/CSIC_figure3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96"/>
            <a:stretch/>
          </p:blipFill>
          <p:spPr bwMode="auto">
            <a:xfrm>
              <a:off x="4350559" y="6236496"/>
              <a:ext cx="5380454" cy="63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775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45408"/>
            <a:ext cx="7772400" cy="1143000"/>
          </a:xfrm>
        </p:spPr>
        <p:txBody>
          <a:bodyPr/>
          <a:lstStyle/>
          <a:p>
            <a:r>
              <a:rPr lang="en-US" dirty="0"/>
              <a:t>Cooling of Antarctica due to ozone hole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76400" y="5562600"/>
            <a:ext cx="5943600" cy="60960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906" y="568273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Antarctica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3428999"/>
            <a:ext cx="5943600" cy="1177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1404" y="35491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Ozone layer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848600" y="3918466"/>
            <a:ext cx="0" cy="1644134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848600" y="436541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10 miles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6200000">
            <a:off x="3419478" y="4371975"/>
            <a:ext cx="1943100" cy="51435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6200000">
            <a:off x="3891376" y="2967447"/>
            <a:ext cx="1018354" cy="36195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 flipV="1">
            <a:off x="4319998" y="4062002"/>
            <a:ext cx="1018354" cy="36195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9283"/>
            <a:ext cx="1316163" cy="131616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 rot="4027294">
            <a:off x="2173620" y="2991585"/>
            <a:ext cx="1138266" cy="313736"/>
          </a:xfrm>
          <a:prstGeom prst="rightArrow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1463" y="300150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7030A0"/>
                </a:solidFill>
              </a:rPr>
              <a:t>UV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4091" y="5153845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9999"/>
                </a:solidFill>
              </a:rPr>
              <a:t>Terrestrial radiation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5659" y="3761225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Absorption of radiation</a:t>
            </a:r>
          </a:p>
          <a:p>
            <a:r>
              <a:rPr lang="en-US" b="0" dirty="0"/>
              <a:t>= heat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463" y="771290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Loss of ozone layer causes some loss of heating</a:t>
            </a:r>
          </a:p>
        </p:txBody>
      </p:sp>
    </p:spTree>
    <p:extLst>
      <p:ext uri="{BB962C8B-B14F-4D97-AF65-F5344CB8AC3E}">
        <p14:creationId xmlns:p14="http://schemas.microsoft.com/office/powerpoint/2010/main" val="120048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886" y="224135"/>
            <a:ext cx="879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accent2"/>
                </a:solidFill>
              </a:rPr>
              <a:t>The Antarctic ice sheet: the largest freshwater reserve on Earth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886" y="876984"/>
            <a:ext cx="8667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If the Antarctic ice sheet were to melt away sea level would rise by 200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 Snowfall over Antarctica transfers 1 inch of ocean to the ice sheet every 5 years</a:t>
            </a:r>
          </a:p>
        </p:txBody>
      </p:sp>
    </p:spTree>
    <p:extLst>
      <p:ext uri="{BB962C8B-B14F-4D97-AF65-F5344CB8AC3E}">
        <p14:creationId xmlns:p14="http://schemas.microsoft.com/office/powerpoint/2010/main" val="255943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2518"/>
            <a:ext cx="7772400" cy="1143000"/>
          </a:xfrm>
        </p:spPr>
        <p:txBody>
          <a:bodyPr/>
          <a:lstStyle/>
          <a:p>
            <a:r>
              <a:rPr lang="en-US" dirty="0"/>
              <a:t>Melting of Antarctic and Greenland ice sheets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3733800"/>
            <a:ext cx="4292896" cy="2428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1" y="3886200"/>
            <a:ext cx="4182139" cy="2366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271" y="6252410"/>
            <a:ext cx="8514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2"/>
                </a:solidFill>
              </a:rPr>
              <a:t>Total Antarctic ice mass: 30 million </a:t>
            </a:r>
            <a:r>
              <a:rPr lang="en-US" sz="1600" b="0" dirty="0" err="1">
                <a:solidFill>
                  <a:schemeClr val="accent2"/>
                </a:solidFill>
              </a:rPr>
              <a:t>Gigatons</a:t>
            </a:r>
            <a:r>
              <a:rPr lang="en-US" sz="1600" b="0" dirty="0">
                <a:solidFill>
                  <a:schemeClr val="accent2"/>
                </a:solidFill>
              </a:rPr>
              <a:t> (Gt)        Total Greenland ice mass: 3 million Gt</a:t>
            </a:r>
          </a:p>
        </p:txBody>
      </p:sp>
      <p:pic>
        <p:nvPicPr>
          <p:cNvPr id="3078" name="Picture 6" descr="Image result for grace satel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3573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1733599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Measured by high-resolution gravity data</a:t>
            </a:r>
          </a:p>
          <a:p>
            <a:r>
              <a:rPr lang="en-US" b="0" dirty="0">
                <a:solidFill>
                  <a:srgbClr val="FF0000"/>
                </a:solidFill>
              </a:rPr>
              <a:t>from NASA GRACE satellite</a:t>
            </a:r>
          </a:p>
        </p:txBody>
      </p:sp>
    </p:spTree>
    <p:extLst>
      <p:ext uri="{BB962C8B-B14F-4D97-AF65-F5344CB8AC3E}">
        <p14:creationId xmlns:p14="http://schemas.microsoft.com/office/powerpoint/2010/main" val="190553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81000"/>
            <a:ext cx="7772400" cy="1143000"/>
          </a:xfrm>
        </p:spPr>
        <p:txBody>
          <a:bodyPr/>
          <a:lstStyle/>
          <a:p>
            <a:r>
              <a:rPr lang="en-US" dirty="0"/>
              <a:t>Melting ice and sea level rise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6082756"/>
              </p:ext>
            </p:extLst>
          </p:nvPr>
        </p:nvGraphicFramePr>
        <p:xfrm>
          <a:off x="1917669" y="3640595"/>
          <a:ext cx="8686800" cy="293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422773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thermal</a:t>
            </a:r>
          </a:p>
          <a:p>
            <a:r>
              <a:rPr lang="en-US" b="0" dirty="0">
                <a:solidFill>
                  <a:schemeClr val="bg1"/>
                </a:solidFill>
              </a:rPr>
              <a:t>expansion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9645" y="525059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glaciers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7484" y="457042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Greenland</a:t>
            </a:r>
          </a:p>
        </p:txBody>
      </p:sp>
      <p:sp>
        <p:nvSpPr>
          <p:cNvPr id="8" name="TextBox 7"/>
          <p:cNvSpPr txBox="1"/>
          <p:nvPr/>
        </p:nvSpPr>
        <p:spPr>
          <a:xfrm rot="357102">
            <a:off x="4435364" y="419546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Antarctica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0493" y="37338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land </a:t>
            </a:r>
          </a:p>
          <a:p>
            <a:r>
              <a:rPr lang="en-US" b="0" dirty="0"/>
              <a:t>storage</a:t>
            </a:r>
          </a:p>
        </p:txBody>
      </p:sp>
      <p:pic>
        <p:nvPicPr>
          <p:cNvPr id="5124" name="Picture 4" descr="http://upload.wikimedia.org/wikipedia/commons/0/0e/Greenland_Glaciers_outside_of_Ammassalik_(556258009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288362" cy="21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cons.wxug.com/metgraphics/climate/greenland_moul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1493"/>
            <a:ext cx="2428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51862" y="457200"/>
            <a:ext cx="5818414" cy="3221495"/>
            <a:chOff x="3351862" y="457200"/>
            <a:chExt cx="5818414" cy="3221495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862" y="457200"/>
              <a:ext cx="5818414" cy="322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3505200" y="457200"/>
              <a:ext cx="4572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1026" name="Picture 2" descr="Image result for pollution transport to arctic carto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572000"/>
            <a:ext cx="3009900" cy="22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70033" y="926068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Sea level has risen 7 inches </a:t>
            </a:r>
          </a:p>
          <a:p>
            <a:r>
              <a:rPr lang="en-US" b="0" dirty="0"/>
              <a:t>since 1900</a:t>
            </a:r>
          </a:p>
        </p:txBody>
      </p:sp>
    </p:spTree>
    <p:extLst>
      <p:ext uri="{BB962C8B-B14F-4D97-AF65-F5344CB8AC3E}">
        <p14:creationId xmlns:p14="http://schemas.microsoft.com/office/powerpoint/2010/main" val="268480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16419"/>
            <a:ext cx="7772400" cy="1143000"/>
          </a:xfrm>
        </p:spPr>
        <p:txBody>
          <a:bodyPr/>
          <a:lstStyle/>
          <a:p>
            <a:r>
              <a:rPr lang="en-US" dirty="0"/>
              <a:t>Very obvious impacts of sea-level rise</a:t>
            </a:r>
          </a:p>
        </p:txBody>
      </p:sp>
      <p:pic>
        <p:nvPicPr>
          <p:cNvPr id="6146" name="Picture 2" descr="http://images.bwbx.io/cms/2013-11-21/feat_Kitibati48__02__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" y="1011247"/>
            <a:ext cx="3842047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73" y="641915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Islands, low-lying areas become uninhabitable</a:t>
            </a:r>
          </a:p>
        </p:txBody>
      </p:sp>
      <p:pic>
        <p:nvPicPr>
          <p:cNvPr id="6150" name="Picture 6" descr="http://sealevel.climatecentral.org/images/uploads/floridas-exposure-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/>
          <a:stretch/>
        </p:blipFill>
        <p:spPr bwMode="auto">
          <a:xfrm>
            <a:off x="5120635" y="2507550"/>
            <a:ext cx="3988729" cy="189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6669" y="213360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4.9 million in US live less than 4ft above sea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2328" y="326498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Kiribati</a:t>
            </a:r>
          </a:p>
        </p:txBody>
      </p:sp>
      <p:pic>
        <p:nvPicPr>
          <p:cNvPr id="1026" name="Picture 2" descr="Image result for hurricane san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906669" cy="26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891488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Hurricanes, coastal storms cause more damage</a:t>
            </a:r>
          </a:p>
        </p:txBody>
      </p:sp>
    </p:spTree>
    <p:extLst>
      <p:ext uri="{BB962C8B-B14F-4D97-AF65-F5344CB8AC3E}">
        <p14:creationId xmlns:p14="http://schemas.microsoft.com/office/powerpoint/2010/main" val="221895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7772400" cy="1143000"/>
          </a:xfrm>
        </p:spPr>
        <p:txBody>
          <a:bodyPr/>
          <a:lstStyle/>
          <a:p>
            <a:r>
              <a:rPr lang="en-US" dirty="0"/>
              <a:t>Development of the Harvard Allston campus:</a:t>
            </a:r>
            <a:br>
              <a:rPr lang="en-US" dirty="0"/>
            </a:br>
            <a:r>
              <a:rPr lang="en-US" dirty="0"/>
              <a:t>consideration of sea-level rise out to 2200</a:t>
            </a:r>
          </a:p>
        </p:txBody>
      </p:sp>
      <p:pic>
        <p:nvPicPr>
          <p:cNvPr id="3" name="Picture 4" descr="http://harvardmagazine.com/sites/default/files/img/article/0212/JHJ_12_0001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629400" cy="49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5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19" y="457200"/>
            <a:ext cx="7772400" cy="1143000"/>
          </a:xfrm>
        </p:spPr>
        <p:txBody>
          <a:bodyPr/>
          <a:lstStyle/>
          <a:p>
            <a:r>
              <a:rPr lang="en-US" dirty="0"/>
              <a:t>Snowball Earth (700 million years ago)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224561" cy="58761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82988" y="2450068"/>
            <a:ext cx="615874" cy="1150382"/>
            <a:chOff x="3282988" y="2450068"/>
            <a:chExt cx="615874" cy="1150382"/>
          </a:xfrm>
        </p:grpSpPr>
        <p:pic>
          <p:nvPicPr>
            <p:cNvPr id="4" name="Picture 4" descr="http://www.deviantart.com/download/100020233/Erupting_Volcano_Icon_by_CrisAvatars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3124200"/>
              <a:ext cx="476250" cy="476250"/>
            </a:xfrm>
            <a:prstGeom prst="rect">
              <a:avLst/>
            </a:prstGeom>
            <a:noFill/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3590925" y="2819400"/>
              <a:ext cx="0" cy="381000"/>
            </a:xfrm>
            <a:prstGeom prst="straightConnector1">
              <a:avLst/>
            </a:prstGeom>
            <a:no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282988" y="2450068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6600"/>
                  </a:solidFill>
                </a:rPr>
                <a:t>CO</a:t>
              </a:r>
              <a:r>
                <a:rPr lang="en-US" baseline="-25000" dirty="0">
                  <a:solidFill>
                    <a:srgbClr val="CC6600"/>
                  </a:solidFill>
                </a:rPr>
                <a:t>2</a:t>
              </a:r>
              <a:endParaRPr lang="en-US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7600" y="4188857"/>
            <a:ext cx="615874" cy="1150382"/>
            <a:chOff x="3282988" y="2450068"/>
            <a:chExt cx="615874" cy="1150382"/>
          </a:xfrm>
        </p:grpSpPr>
        <p:pic>
          <p:nvPicPr>
            <p:cNvPr id="10" name="Picture 4" descr="http://www.deviantart.com/download/100020233/Erupting_Volcano_Icon_by_CrisAvatars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3124200"/>
              <a:ext cx="476250" cy="476250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3590925" y="2819400"/>
              <a:ext cx="0" cy="381000"/>
            </a:xfrm>
            <a:prstGeom prst="straightConnector1">
              <a:avLst/>
            </a:prstGeom>
            <a:no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282988" y="2450068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6600"/>
                  </a:solidFill>
                </a:rPr>
                <a:t>CO</a:t>
              </a:r>
              <a:r>
                <a:rPr lang="en-US" baseline="-25000" dirty="0">
                  <a:solidFill>
                    <a:srgbClr val="CC6600"/>
                  </a:solidFill>
                </a:rPr>
                <a:t>2</a:t>
              </a:r>
              <a:endParaRPr lang="en-US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9200" y="3276600"/>
            <a:ext cx="615874" cy="1150382"/>
            <a:chOff x="3282988" y="2450068"/>
            <a:chExt cx="615874" cy="1150382"/>
          </a:xfrm>
        </p:grpSpPr>
        <p:pic>
          <p:nvPicPr>
            <p:cNvPr id="14" name="Picture 4" descr="http://www.deviantart.com/download/100020233/Erupting_Volcano_Icon_by_CrisAvatars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3124200"/>
              <a:ext cx="476250" cy="476250"/>
            </a:xfrm>
            <a:prstGeom prst="rect">
              <a:avLst/>
            </a:prstGeom>
            <a:noFill/>
          </p:spPr>
        </p:pic>
        <p:cxnSp>
          <p:nvCxnSpPr>
            <p:cNvPr id="15" name="Straight Arrow Connector 14"/>
            <p:cNvCxnSpPr/>
            <p:nvPr/>
          </p:nvCxnSpPr>
          <p:spPr bwMode="auto">
            <a:xfrm flipV="1">
              <a:off x="3590925" y="2819400"/>
              <a:ext cx="0" cy="381000"/>
            </a:xfrm>
            <a:prstGeom prst="straightConnector1">
              <a:avLst/>
            </a:prstGeom>
            <a:no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282988" y="2450068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6600"/>
                  </a:solidFill>
                </a:rPr>
                <a:t>CO</a:t>
              </a:r>
              <a:r>
                <a:rPr lang="en-US" baseline="-25000" dirty="0">
                  <a:solidFill>
                    <a:srgbClr val="CC6600"/>
                  </a:solidFill>
                </a:rPr>
                <a:t>2</a:t>
              </a:r>
              <a:endParaRPr lang="en-US" dirty="0">
                <a:solidFill>
                  <a:srgbClr val="CC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1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5"/>
            <a:ext cx="7772400" cy="1143000"/>
          </a:xfrm>
        </p:spPr>
        <p:txBody>
          <a:bodyPr/>
          <a:lstStyle/>
          <a:p>
            <a:r>
              <a:rPr lang="en-US" dirty="0"/>
              <a:t>Future projections of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928696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IPCC Representative Concentration Pathways (RCP)</a:t>
            </a:r>
          </a:p>
        </p:txBody>
      </p:sp>
      <p:pic>
        <p:nvPicPr>
          <p:cNvPr id="8198" name="Picture 6" descr="http://cdn.iopscience.com/images/1748-9326/6/1/014007/Full/7097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9" y="1570182"/>
            <a:ext cx="6705599" cy="50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5166" y="1600200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CO</a:t>
            </a:r>
            <a:r>
              <a:rPr lang="en-US" b="0" baseline="-25000" dirty="0"/>
              <a:t>2</a:t>
            </a:r>
            <a:r>
              <a:rPr lang="en-US" b="0" dirty="0"/>
              <a:t> concentration                       Emission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1897" y="2630269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business </a:t>
            </a:r>
          </a:p>
          <a:p>
            <a:r>
              <a:rPr lang="en-US" b="0" dirty="0">
                <a:solidFill>
                  <a:srgbClr val="FF0000"/>
                </a:solidFill>
              </a:rPr>
              <a:t>as usual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670" y="5492892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33CC"/>
                </a:solidFill>
              </a:rPr>
              <a:t>aggressive</a:t>
            </a:r>
          </a:p>
          <a:p>
            <a:r>
              <a:rPr lang="en-US" b="0" dirty="0">
                <a:solidFill>
                  <a:srgbClr val="3333CC"/>
                </a:solidFill>
              </a:rPr>
              <a:t>intervention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52600" y="5511364"/>
            <a:ext cx="2474639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667000" y="5334000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71622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/>
              <a:t>What does this mean for future climate change?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2869"/>
            <a:ext cx="6466490" cy="56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1277034"/>
            <a:ext cx="2475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business-as-usual</a:t>
            </a:r>
          </a:p>
          <a:p>
            <a:r>
              <a:rPr lang="en-US" b="0" dirty="0">
                <a:solidFill>
                  <a:srgbClr val="FF0000"/>
                </a:solidFill>
              </a:rPr>
              <a:t>scenario: 8</a:t>
            </a:r>
            <a:r>
              <a:rPr lang="en-US" b="0" baseline="30000" dirty="0">
                <a:solidFill>
                  <a:srgbClr val="FF0000"/>
                </a:solidFill>
              </a:rPr>
              <a:t>o</a:t>
            </a:r>
            <a:r>
              <a:rPr lang="en-US" b="0" dirty="0">
                <a:solidFill>
                  <a:srgbClr val="FF0000"/>
                </a:solidFill>
              </a:rPr>
              <a:t>F warming</a:t>
            </a:r>
          </a:p>
          <a:p>
            <a:r>
              <a:rPr lang="en-US" b="0" dirty="0">
                <a:solidFill>
                  <a:srgbClr val="FF0000"/>
                </a:solidFill>
              </a:rPr>
              <a:t>by 2100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0855" y="2409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3333CC"/>
                </a:solidFill>
              </a:rPr>
              <a:t>Aggressive intervention: climate stabilization</a:t>
            </a:r>
          </a:p>
        </p:txBody>
      </p:sp>
    </p:spTree>
    <p:extLst>
      <p:ext uri="{BB962C8B-B14F-4D97-AF65-F5344CB8AC3E}">
        <p14:creationId xmlns:p14="http://schemas.microsoft.com/office/powerpoint/2010/main" val="268828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7838"/>
            <a:ext cx="7772400" cy="1143000"/>
          </a:xfrm>
        </p:spPr>
        <p:txBody>
          <a:bodyPr/>
          <a:lstStyle/>
          <a:p>
            <a:r>
              <a:rPr lang="en-US" dirty="0"/>
              <a:t>Projections of future sea-level rise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629400" cy="53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1143000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Limiting future rise to 1 foot will require</a:t>
            </a:r>
          </a:p>
          <a:p>
            <a:r>
              <a:rPr lang="en-US" b="0" dirty="0"/>
              <a:t>aggressive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78806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/>
          <a:lstStyle/>
          <a:p>
            <a:r>
              <a:rPr lang="en-US" dirty="0"/>
              <a:t>Concern over possible collapse of Western Antarctic Ice 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4" y="3851016"/>
            <a:ext cx="5984136" cy="2662941"/>
          </a:xfrm>
          <a:prstGeom prst="rect">
            <a:avLst/>
          </a:prstGeom>
        </p:spPr>
      </p:pic>
      <p:pic>
        <p:nvPicPr>
          <p:cNvPr id="1026" name="Picture 2" descr="Image result for western antarctic ice sheet coll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71276"/>
            <a:ext cx="2438400" cy="19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981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Western Antarctic Ice Sheet is being eroded from below by retreat of the grounding 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Total collapse would raise sea levels by 7 m</a:t>
            </a:r>
          </a:p>
        </p:txBody>
      </p:sp>
    </p:spTree>
    <p:extLst>
      <p:ext uri="{BB962C8B-B14F-4D97-AF65-F5344CB8AC3E}">
        <p14:creationId xmlns:p14="http://schemas.microsoft.com/office/powerpoint/2010/main" val="69240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esultat for us per capita co2 emissions dec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2" y="762000"/>
            <a:ext cx="8822098" cy="58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52400"/>
            <a:ext cx="662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accent2"/>
                </a:solidFill>
              </a:rPr>
              <a:t>There is hope: CO</a:t>
            </a:r>
            <a:r>
              <a:rPr lang="en-US" sz="2000" b="0" baseline="-25000" dirty="0">
                <a:solidFill>
                  <a:schemeClr val="accent2"/>
                </a:solidFill>
              </a:rPr>
              <a:t>2</a:t>
            </a:r>
            <a:r>
              <a:rPr lang="en-US" sz="2000" b="0" dirty="0">
                <a:solidFill>
                  <a:schemeClr val="accent2"/>
                </a:solidFill>
              </a:rPr>
              <a:t> emissions are flattening out globally, </a:t>
            </a:r>
          </a:p>
          <a:p>
            <a:pPr algn="ctr"/>
            <a:r>
              <a:rPr lang="en-US" sz="2000" b="0" dirty="0">
                <a:solidFill>
                  <a:schemeClr val="accent2"/>
                </a:solidFill>
              </a:rPr>
              <a:t>decreasing in developing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600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China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0317" y="31242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4812F"/>
                </a:solidFill>
              </a:rPr>
              <a:t>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3133" y="371005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Europe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9858" y="499941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2642252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oast Guard vessel got a push from a tug boat when it had mechanical problems during an ice breaking mission Tuesday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91440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833" t="16296" r="9167" b="52593"/>
          <a:stretch/>
        </p:blipFill>
        <p:spPr>
          <a:xfrm>
            <a:off x="13855" y="4724400"/>
            <a:ext cx="30480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3048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Sea ice in Boston Harbor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248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Stalled jet stream</a:t>
            </a:r>
          </a:p>
        </p:txBody>
      </p:sp>
    </p:spTree>
    <p:extLst>
      <p:ext uri="{BB962C8B-B14F-4D97-AF65-F5344CB8AC3E}">
        <p14:creationId xmlns:p14="http://schemas.microsoft.com/office/powerpoint/2010/main" val="22256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9352-F465-4229-80E5-13E24446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9739"/>
            <a:ext cx="7748588" cy="2176461"/>
          </a:xfrm>
        </p:spPr>
        <p:txBody>
          <a:bodyPr/>
          <a:lstStyle/>
          <a:p>
            <a:r>
              <a:rPr lang="hr-HR" dirty="0"/>
              <a:t>   Made by: Zorana Vekić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1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52"/>
            <a:ext cx="7772400" cy="1143000"/>
          </a:xfrm>
        </p:spPr>
        <p:txBody>
          <a:bodyPr/>
          <a:lstStyle/>
          <a:p>
            <a:r>
              <a:rPr lang="en-US" dirty="0"/>
              <a:t>The isolation of Antarctica: contrast to the Arctic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33" t="31111" r="35833" b="17037"/>
          <a:stretch/>
        </p:blipFill>
        <p:spPr>
          <a:xfrm>
            <a:off x="304799" y="1981200"/>
            <a:ext cx="3866606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67" t="30741" r="36666" b="17407"/>
          <a:stretch/>
        </p:blipFill>
        <p:spPr>
          <a:xfrm>
            <a:off x="4953000" y="1981199"/>
            <a:ext cx="3657601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1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772400" cy="1143000"/>
          </a:xfrm>
        </p:spPr>
        <p:txBody>
          <a:bodyPr/>
          <a:lstStyle/>
          <a:p>
            <a:r>
              <a:rPr lang="en-US" dirty="0"/>
              <a:t>How do you get heat to the poles?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562100" y="1295400"/>
            <a:ext cx="5524500" cy="5181600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62100" y="3619500"/>
            <a:ext cx="5524500" cy="5334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9852" y="370153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Equator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24930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North Pole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343354" y="762000"/>
            <a:ext cx="46" cy="60198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rc 10"/>
          <p:cNvSpPr/>
          <p:nvPr/>
        </p:nvSpPr>
        <p:spPr bwMode="auto">
          <a:xfrm>
            <a:off x="3943350" y="916129"/>
            <a:ext cx="762000" cy="228600"/>
          </a:xfrm>
          <a:prstGeom prst="arc">
            <a:avLst>
              <a:gd name="adj1" fmla="val 1512514"/>
              <a:gd name="adj2" fmla="val 0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48524" y="61076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South Pole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7125" y="369690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0941" y="1526544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COLD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3076" y="5869137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COLD</a:t>
            </a:r>
          </a:p>
        </p:txBody>
      </p:sp>
      <p:sp>
        <p:nvSpPr>
          <p:cNvPr id="19" name="Arc 18"/>
          <p:cNvSpPr/>
          <p:nvPr/>
        </p:nvSpPr>
        <p:spPr bwMode="auto">
          <a:xfrm rot="16200000">
            <a:off x="4353366" y="2514715"/>
            <a:ext cx="1529834" cy="1967948"/>
          </a:xfrm>
          <a:prstGeom prst="arc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486400" y="2733772"/>
            <a:ext cx="762000" cy="0"/>
          </a:xfrm>
          <a:prstGeom prst="straightConnector1">
            <a:avLst/>
          </a:prstGeom>
          <a:noFill/>
          <a:ln w="666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181350" y="2719521"/>
            <a:ext cx="762000" cy="0"/>
          </a:xfrm>
          <a:prstGeom prst="straightConnector1">
            <a:avLst/>
          </a:prstGeom>
          <a:noFill/>
          <a:ln w="666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057400" y="2719521"/>
            <a:ext cx="762000" cy="0"/>
          </a:xfrm>
          <a:prstGeom prst="straightConnector1">
            <a:avLst/>
          </a:prstGeom>
          <a:noFill/>
          <a:ln w="666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5391150" y="2038350"/>
            <a:ext cx="457200" cy="83820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5400000" flipV="1">
            <a:off x="4363263" y="3264268"/>
            <a:ext cx="1529834" cy="1967948"/>
          </a:xfrm>
          <a:prstGeom prst="arc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5625916" y="5028523"/>
            <a:ext cx="762000" cy="0"/>
          </a:xfrm>
          <a:prstGeom prst="straightConnector1">
            <a:avLst/>
          </a:prstGeom>
          <a:noFill/>
          <a:ln w="666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320866" y="5042774"/>
            <a:ext cx="762000" cy="0"/>
          </a:xfrm>
          <a:prstGeom prst="straightConnector1">
            <a:avLst/>
          </a:prstGeom>
          <a:noFill/>
          <a:ln w="666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196916" y="5042774"/>
            <a:ext cx="762000" cy="0"/>
          </a:xfrm>
          <a:prstGeom prst="straightConnector1">
            <a:avLst/>
          </a:prstGeom>
          <a:noFill/>
          <a:ln w="666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2994392" y="2059307"/>
            <a:ext cx="457200" cy="83820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48350" y="20283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continents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5219240" y="1843898"/>
            <a:ext cx="89084" cy="685123"/>
          </a:xfrm>
          <a:prstGeom prst="straightConnector1">
            <a:avLst/>
          </a:prstGeom>
          <a:noFill/>
          <a:ln w="666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810288" y="1823109"/>
            <a:ext cx="89084" cy="685123"/>
          </a:xfrm>
          <a:prstGeom prst="straightConnector1">
            <a:avLst/>
          </a:prstGeom>
          <a:noFill/>
          <a:ln w="666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236474" y="5879068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VERY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73478" y="255921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7030A0"/>
                </a:solidFill>
              </a:rPr>
              <a:t>westerlies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50842" y="485396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7030A0"/>
                </a:solidFill>
              </a:rPr>
              <a:t>westerlies</a:t>
            </a:r>
          </a:p>
        </p:txBody>
      </p:sp>
      <p:sp>
        <p:nvSpPr>
          <p:cNvPr id="4" name="AutoShape 2" descr="Image result for spinning figure sk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67" y="494036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9" grpId="0" animBg="1"/>
      <p:bldP spid="33" grpId="0" animBg="1"/>
      <p:bldP spid="34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52"/>
            <a:ext cx="7772400" cy="1143000"/>
          </a:xfrm>
        </p:spPr>
        <p:txBody>
          <a:bodyPr/>
          <a:lstStyle/>
          <a:p>
            <a:r>
              <a:rPr lang="en-US" dirty="0"/>
              <a:t>The isolation of Antarctica: contrast to the Arctic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33" t="31111" r="35833" b="17037"/>
          <a:stretch/>
        </p:blipFill>
        <p:spPr>
          <a:xfrm>
            <a:off x="304799" y="1981200"/>
            <a:ext cx="3866606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67" t="30741" r="36666" b="17407"/>
          <a:stretch/>
        </p:blipFill>
        <p:spPr>
          <a:xfrm>
            <a:off x="4942772" y="1981199"/>
            <a:ext cx="3657601" cy="3657601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 bwMode="auto">
          <a:xfrm>
            <a:off x="1476102" y="2819400"/>
            <a:ext cx="1524000" cy="851451"/>
          </a:xfrm>
          <a:prstGeom prst="arc">
            <a:avLst>
              <a:gd name="adj1" fmla="val 17562867"/>
              <a:gd name="adj2" fmla="val 21200645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 bwMode="auto">
          <a:xfrm rot="17544775">
            <a:off x="942921" y="3186029"/>
            <a:ext cx="1524000" cy="851451"/>
          </a:xfrm>
          <a:prstGeom prst="arc">
            <a:avLst>
              <a:gd name="adj1" fmla="val 17562867"/>
              <a:gd name="adj2" fmla="val 21200645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 bwMode="auto">
          <a:xfrm rot="12517376">
            <a:off x="1186984" y="3887287"/>
            <a:ext cx="1524000" cy="851451"/>
          </a:xfrm>
          <a:prstGeom prst="arc">
            <a:avLst>
              <a:gd name="adj1" fmla="val 17562867"/>
              <a:gd name="adj2" fmla="val 21200645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 bwMode="auto">
          <a:xfrm rot="8252531">
            <a:off x="1802785" y="3899905"/>
            <a:ext cx="1524000" cy="851451"/>
          </a:xfrm>
          <a:prstGeom prst="arc">
            <a:avLst>
              <a:gd name="adj1" fmla="val 17562867"/>
              <a:gd name="adj2" fmla="val 21200645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 bwMode="auto">
          <a:xfrm rot="5050136">
            <a:off x="2127960" y="3148558"/>
            <a:ext cx="1524000" cy="851451"/>
          </a:xfrm>
          <a:prstGeom prst="arc">
            <a:avLst>
              <a:gd name="adj1" fmla="val 17562867"/>
              <a:gd name="adj2" fmla="val 21200645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 bwMode="auto">
          <a:xfrm rot="1426470" flipV="1">
            <a:off x="5058362" y="2990708"/>
            <a:ext cx="1914949" cy="851451"/>
          </a:xfrm>
          <a:prstGeom prst="arc">
            <a:avLst>
              <a:gd name="adj1" fmla="val 12845138"/>
              <a:gd name="adj2" fmla="val 21200645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 bwMode="auto">
          <a:xfrm rot="16043057" flipV="1">
            <a:off x="6131427" y="4109280"/>
            <a:ext cx="1914949" cy="851451"/>
          </a:xfrm>
          <a:prstGeom prst="arc">
            <a:avLst>
              <a:gd name="adj1" fmla="val 12845138"/>
              <a:gd name="adj2" fmla="val 21200645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16002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South polar 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5677" y="16002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North polar view</a:t>
            </a:r>
          </a:p>
        </p:txBody>
      </p:sp>
    </p:spTree>
    <p:extLst>
      <p:ext uri="{BB962C8B-B14F-4D97-AF65-F5344CB8AC3E}">
        <p14:creationId xmlns:p14="http://schemas.microsoft.com/office/powerpoint/2010/main" val="258282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071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3668" name="Text Box 4"/>
          <p:cNvSpPr txBox="1">
            <a:spLocks noChangeArrowheads="1"/>
          </p:cNvSpPr>
          <p:nvPr/>
        </p:nvSpPr>
        <p:spPr bwMode="auto">
          <a:xfrm>
            <a:off x="-132731" y="685800"/>
            <a:ext cx="9372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200" b="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Antarctica in the Eocene period (65-35 million years ago)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4522113"/>
            <a:ext cx="8748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CO</a:t>
            </a:r>
            <a:r>
              <a:rPr lang="en-US" b="0" baseline="-25000" dirty="0"/>
              <a:t>2</a:t>
            </a:r>
            <a:r>
              <a:rPr lang="en-US" b="0" dirty="0"/>
              <a:t> was about twice what it is today, Antarctica was connected to South America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Then the Drake passage opened 35 million years ago, isolating Antarctica, </a:t>
            </a:r>
          </a:p>
          <a:p>
            <a:r>
              <a:rPr lang="en-US" b="0" dirty="0"/>
              <a:t>     and CO</a:t>
            </a:r>
            <a:r>
              <a:rPr lang="en-US" b="0" baseline="-25000" dirty="0"/>
              <a:t>2 </a:t>
            </a:r>
            <a:r>
              <a:rPr lang="en-US" b="0" dirty="0"/>
              <a:t>levels dropped 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Antarctica became glaciated in less than a million years</a:t>
            </a:r>
          </a:p>
        </p:txBody>
      </p:sp>
    </p:spTree>
    <p:extLst>
      <p:ext uri="{BB962C8B-B14F-4D97-AF65-F5344CB8AC3E}">
        <p14:creationId xmlns:p14="http://schemas.microsoft.com/office/powerpoint/2010/main" val="227422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876300" y="-26193"/>
            <a:ext cx="8915400" cy="1143000"/>
          </a:xfrm>
        </p:spPr>
        <p:txBody>
          <a:bodyPr/>
          <a:lstStyle/>
          <a:p>
            <a:r>
              <a:rPr lang="en-US" altLang="en-US" b="0" dirty="0"/>
              <a:t>Temperature and CO</a:t>
            </a:r>
            <a:r>
              <a:rPr lang="en-US" altLang="en-US" b="0" baseline="-25000" dirty="0"/>
              <a:t>2</a:t>
            </a:r>
            <a:r>
              <a:rPr lang="en-US" altLang="en-US" b="0" dirty="0"/>
              <a:t> records in Antarctic ice cores</a:t>
            </a:r>
            <a:br>
              <a:rPr lang="en-US" altLang="en-US" b="0" dirty="0"/>
            </a:br>
            <a:r>
              <a:rPr lang="en-US" altLang="en-US" b="0" dirty="0"/>
              <a:t>tell the story of more recent climate change</a:t>
            </a:r>
          </a:p>
        </p:txBody>
      </p:sp>
      <p:pic>
        <p:nvPicPr>
          <p:cNvPr id="774147" name="Picture 3" descr="Vostok-ice-core-pet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0938"/>
            <a:ext cx="8534400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4149" name="Line 5"/>
          <p:cNvSpPr>
            <a:spLocks noChangeShapeType="1"/>
          </p:cNvSpPr>
          <p:nvPr/>
        </p:nvSpPr>
        <p:spPr bwMode="auto">
          <a:xfrm>
            <a:off x="1219199" y="2362200"/>
            <a:ext cx="16788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endParaRPr lang="en-US"/>
          </a:p>
        </p:txBody>
      </p:sp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1752600" y="1916668"/>
            <a:ext cx="810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dirty="0"/>
              <a:t>glacial</a:t>
            </a:r>
          </a:p>
        </p:txBody>
      </p:sp>
      <p:sp>
        <p:nvSpPr>
          <p:cNvPr id="774151" name="Line 7"/>
          <p:cNvSpPr>
            <a:spLocks noChangeShapeType="1"/>
          </p:cNvSpPr>
          <p:nvPr/>
        </p:nvSpPr>
        <p:spPr bwMode="auto">
          <a:xfrm>
            <a:off x="3200400" y="2393731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endParaRPr lang="en-US"/>
          </a:p>
        </p:txBody>
      </p:sp>
      <p:sp>
        <p:nvSpPr>
          <p:cNvPr id="774152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810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dirty="0"/>
              <a:t>glacial</a:t>
            </a:r>
          </a:p>
        </p:txBody>
      </p:sp>
      <p:sp>
        <p:nvSpPr>
          <p:cNvPr id="774153" name="Line 9"/>
          <p:cNvSpPr>
            <a:spLocks noChangeShapeType="1"/>
          </p:cNvSpPr>
          <p:nvPr/>
        </p:nvSpPr>
        <p:spPr bwMode="auto">
          <a:xfrm flipV="1">
            <a:off x="5029200" y="2379552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endParaRPr lang="en-US"/>
          </a:p>
        </p:txBody>
      </p:sp>
      <p:sp>
        <p:nvSpPr>
          <p:cNvPr id="774154" name="Text Box 10"/>
          <p:cNvSpPr txBox="1">
            <a:spLocks noChangeArrowheads="1"/>
          </p:cNvSpPr>
          <p:nvPr/>
        </p:nvSpPr>
        <p:spPr bwMode="auto">
          <a:xfrm>
            <a:off x="5181600" y="1919287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r>
              <a:rPr lang="en-US" altLang="en-US" dirty="0"/>
              <a:t>glacial</a:t>
            </a:r>
          </a:p>
        </p:txBody>
      </p:sp>
      <p:sp>
        <p:nvSpPr>
          <p:cNvPr id="774155" name="Text Box 11"/>
          <p:cNvSpPr txBox="1">
            <a:spLocks noChangeArrowheads="1"/>
          </p:cNvSpPr>
          <p:nvPr/>
        </p:nvSpPr>
        <p:spPr bwMode="auto">
          <a:xfrm>
            <a:off x="6629400" y="1919287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r>
              <a:rPr lang="en-US" altLang="en-US" dirty="0"/>
              <a:t>glacial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477000" y="2362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7784" y="6484050"/>
            <a:ext cx="35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/>
              <a:t>Vostok</a:t>
            </a:r>
            <a:r>
              <a:rPr lang="en-US" b="0" dirty="0"/>
              <a:t> ice core (East Antarctica)</a:t>
            </a:r>
          </a:p>
        </p:txBody>
      </p:sp>
      <p:pic>
        <p:nvPicPr>
          <p:cNvPr id="1026" name="Picture 2" descr="Image result for ice c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2752"/>
            <a:ext cx="1905000" cy="126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0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152400"/>
            <a:ext cx="7772400" cy="1143000"/>
          </a:xfrm>
        </p:spPr>
        <p:txBody>
          <a:bodyPr/>
          <a:lstStyle/>
          <a:p>
            <a:r>
              <a:rPr lang="en-US" altLang="en-US" sz="2000" dirty="0">
                <a:solidFill>
                  <a:srgbClr val="CCFFFF"/>
                </a:solidFill>
              </a:rPr>
              <a:t>EQUILIBRIUM CLIMATE OF THE EARTH:</a:t>
            </a:r>
            <a:br>
              <a:rPr lang="en-US" altLang="en-US" sz="2000" dirty="0">
                <a:solidFill>
                  <a:srgbClr val="CCFFFF"/>
                </a:solidFill>
              </a:rPr>
            </a:br>
            <a:r>
              <a:rPr lang="en-US" altLang="en-US" sz="2000" dirty="0">
                <a:solidFill>
                  <a:srgbClr val="CCFFFF"/>
                </a:solidFill>
              </a:rPr>
              <a:t>BALANCE BETWEEN SOLAR AND TERRESTRIAL RADIATION</a:t>
            </a:r>
          </a:p>
        </p:txBody>
      </p:sp>
      <p:pic>
        <p:nvPicPr>
          <p:cNvPr id="727043" name="Picture 3" descr="UltimateEar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44" name="Picture 4" descr="Su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6" t="57777" b="4445"/>
          <a:stretch>
            <a:fillRect/>
          </a:stretch>
        </p:blipFill>
        <p:spPr bwMode="auto">
          <a:xfrm>
            <a:off x="0" y="0"/>
            <a:ext cx="1562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46" name="AutoShape 6"/>
          <p:cNvSpPr>
            <a:spLocks noChangeArrowheads="1"/>
          </p:cNvSpPr>
          <p:nvPr/>
        </p:nvSpPr>
        <p:spPr bwMode="auto">
          <a:xfrm rot="16200000">
            <a:off x="4762500" y="9525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27047" name="AutoShape 7"/>
          <p:cNvSpPr>
            <a:spLocks noChangeArrowheads="1"/>
          </p:cNvSpPr>
          <p:nvPr/>
        </p:nvSpPr>
        <p:spPr bwMode="auto">
          <a:xfrm rot="-20237726">
            <a:off x="1344613" y="1806575"/>
            <a:ext cx="2286000" cy="457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27048" name="AutoShape 8"/>
          <p:cNvSpPr>
            <a:spLocks noChangeArrowheads="1"/>
          </p:cNvSpPr>
          <p:nvPr/>
        </p:nvSpPr>
        <p:spPr bwMode="auto">
          <a:xfrm rot="-9737286">
            <a:off x="2514600" y="2590800"/>
            <a:ext cx="914400" cy="271463"/>
          </a:xfrm>
          <a:prstGeom prst="rightArrow">
            <a:avLst>
              <a:gd name="adj1" fmla="val 50000"/>
              <a:gd name="adj2" fmla="val 8421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2044700" y="914400"/>
            <a:ext cx="1362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r"/>
            <a:r>
              <a:rPr lang="en-US" altLang="en-US">
                <a:solidFill>
                  <a:srgbClr val="FFFF00"/>
                </a:solidFill>
              </a:rPr>
              <a:t>SOLAR</a:t>
            </a:r>
          </a:p>
          <a:p>
            <a:pPr algn="r"/>
            <a:r>
              <a:rPr lang="en-US" altLang="en-US">
                <a:solidFill>
                  <a:srgbClr val="FFFF00"/>
                </a:solidFill>
              </a:rPr>
              <a:t>RADIATION</a:t>
            </a:r>
          </a:p>
          <a:p>
            <a:pPr algn="r"/>
            <a:r>
              <a:rPr lang="en-US" altLang="en-US">
                <a:solidFill>
                  <a:srgbClr val="FFFF00"/>
                </a:solidFill>
              </a:rPr>
              <a:t>(visible)</a:t>
            </a:r>
          </a:p>
          <a:p>
            <a:pPr algn="r"/>
            <a:endParaRPr lang="en-US" altLang="en-US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727050" name="Text Box 10"/>
          <p:cNvSpPr txBox="1">
            <a:spLocks noChangeArrowheads="1"/>
          </p:cNvSpPr>
          <p:nvPr/>
        </p:nvSpPr>
        <p:spPr bwMode="auto">
          <a:xfrm>
            <a:off x="0" y="2667000"/>
            <a:ext cx="336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/>
            <a:endParaRPr lang="en-US" altLang="en-US">
              <a:solidFill>
                <a:srgbClr val="FFFF00"/>
              </a:solidFill>
            </a:endParaRPr>
          </a:p>
          <a:p>
            <a:pPr algn="ctr"/>
            <a:r>
              <a:rPr lang="en-US" altLang="en-US">
                <a:solidFill>
                  <a:srgbClr val="FFFF00"/>
                </a:solidFill>
              </a:rPr>
              <a:t>30% reflected by clouds, ice…</a:t>
            </a:r>
          </a:p>
        </p:txBody>
      </p:sp>
      <p:sp>
        <p:nvSpPr>
          <p:cNvPr id="727051" name="Text Box 11"/>
          <p:cNvSpPr txBox="1">
            <a:spLocks noChangeArrowheads="1"/>
          </p:cNvSpPr>
          <p:nvPr/>
        </p:nvSpPr>
        <p:spPr bwMode="auto">
          <a:xfrm>
            <a:off x="7162800" y="2971800"/>
            <a:ext cx="1727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1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r>
              <a:rPr lang="en-US" altLang="en-US">
                <a:solidFill>
                  <a:srgbClr val="FF9191"/>
                </a:solidFill>
              </a:rPr>
              <a:t>TERRESTRIAL</a:t>
            </a:r>
          </a:p>
          <a:p>
            <a:r>
              <a:rPr lang="en-US" altLang="en-US">
                <a:solidFill>
                  <a:srgbClr val="FF9191"/>
                </a:solidFill>
              </a:rPr>
              <a:t>RADIATION</a:t>
            </a:r>
          </a:p>
          <a:p>
            <a:r>
              <a:rPr lang="en-US" altLang="en-US">
                <a:solidFill>
                  <a:srgbClr val="FF9191"/>
                </a:solidFill>
              </a:rPr>
              <a:t>(infrared)</a:t>
            </a:r>
          </a:p>
        </p:txBody>
      </p:sp>
      <p:sp>
        <p:nvSpPr>
          <p:cNvPr id="727059" name="AutoShape 19"/>
          <p:cNvSpPr>
            <a:spLocks noChangeArrowheads="1"/>
          </p:cNvSpPr>
          <p:nvPr/>
        </p:nvSpPr>
        <p:spPr bwMode="auto">
          <a:xfrm rot="8611599">
            <a:off x="2819400" y="44196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27060" name="AutoShape 20"/>
          <p:cNvSpPr>
            <a:spLocks noChangeArrowheads="1"/>
          </p:cNvSpPr>
          <p:nvPr/>
        </p:nvSpPr>
        <p:spPr bwMode="auto">
          <a:xfrm rot="2458303">
            <a:off x="6781800" y="42672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326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7" name="AutoShape 5"/>
          <p:cNvSpPr>
            <a:spLocks noChangeArrowheads="1"/>
          </p:cNvSpPr>
          <p:nvPr/>
        </p:nvSpPr>
        <p:spPr bwMode="auto">
          <a:xfrm rot="16200000">
            <a:off x="4686300" y="3429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7772400" cy="1143000"/>
          </a:xfrm>
        </p:spPr>
        <p:txBody>
          <a:bodyPr/>
          <a:lstStyle/>
          <a:p>
            <a:r>
              <a:rPr lang="en-US" altLang="en-US" sz="2000" dirty="0">
                <a:solidFill>
                  <a:srgbClr val="CCFFFF"/>
                </a:solidFill>
              </a:rPr>
              <a:t>WARMING OF EARTH’S SURFACE BY GREENHOUSE GASES</a:t>
            </a:r>
          </a:p>
        </p:txBody>
      </p:sp>
      <p:pic>
        <p:nvPicPr>
          <p:cNvPr id="730115" name="Picture 3" descr="UltimateEar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116" name="Picture 4" descr="Su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6" t="57777" b="4445"/>
          <a:stretch>
            <a:fillRect/>
          </a:stretch>
        </p:blipFill>
        <p:spPr bwMode="auto">
          <a:xfrm>
            <a:off x="0" y="0"/>
            <a:ext cx="1562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0118" name="AutoShape 6"/>
          <p:cNvSpPr>
            <a:spLocks noChangeArrowheads="1"/>
          </p:cNvSpPr>
          <p:nvPr/>
        </p:nvSpPr>
        <p:spPr bwMode="auto">
          <a:xfrm rot="-20237726">
            <a:off x="1344613" y="1806575"/>
            <a:ext cx="2286000" cy="457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30119" name="AutoShape 7"/>
          <p:cNvSpPr>
            <a:spLocks noChangeArrowheads="1"/>
          </p:cNvSpPr>
          <p:nvPr/>
        </p:nvSpPr>
        <p:spPr bwMode="auto">
          <a:xfrm rot="-9365329">
            <a:off x="2514600" y="2590800"/>
            <a:ext cx="914400" cy="271463"/>
          </a:xfrm>
          <a:prstGeom prst="rightArrow">
            <a:avLst>
              <a:gd name="adj1" fmla="val 50000"/>
              <a:gd name="adj2" fmla="val 8421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30120" name="Text Box 8"/>
          <p:cNvSpPr txBox="1">
            <a:spLocks noChangeArrowheads="1"/>
          </p:cNvSpPr>
          <p:nvPr/>
        </p:nvSpPr>
        <p:spPr bwMode="auto">
          <a:xfrm>
            <a:off x="1739900" y="838200"/>
            <a:ext cx="1362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r"/>
            <a:r>
              <a:rPr lang="en-US" altLang="en-US">
                <a:solidFill>
                  <a:srgbClr val="FFFF00"/>
                </a:solidFill>
              </a:rPr>
              <a:t>SOLAR</a:t>
            </a:r>
          </a:p>
          <a:p>
            <a:pPr algn="r"/>
            <a:r>
              <a:rPr lang="en-US" altLang="en-US">
                <a:solidFill>
                  <a:srgbClr val="FFFF00"/>
                </a:solidFill>
              </a:rPr>
              <a:t>RADIATION</a:t>
            </a:r>
          </a:p>
          <a:p>
            <a:pPr algn="r"/>
            <a:r>
              <a:rPr lang="en-US" altLang="en-US">
                <a:solidFill>
                  <a:srgbClr val="FFFF00"/>
                </a:solidFill>
              </a:rPr>
              <a:t>(visible)</a:t>
            </a:r>
          </a:p>
          <a:p>
            <a:pPr algn="r"/>
            <a:endParaRPr lang="en-US" altLang="en-US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730122" name="Text Box 10"/>
          <p:cNvSpPr txBox="1">
            <a:spLocks noChangeArrowheads="1"/>
          </p:cNvSpPr>
          <p:nvPr/>
        </p:nvSpPr>
        <p:spPr bwMode="auto">
          <a:xfrm>
            <a:off x="7543800" y="3886200"/>
            <a:ext cx="1727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1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r>
              <a:rPr lang="en-US" altLang="en-US">
                <a:solidFill>
                  <a:srgbClr val="FF9191"/>
                </a:solidFill>
              </a:rPr>
              <a:t>TERRESTRIAL</a:t>
            </a:r>
          </a:p>
          <a:p>
            <a:r>
              <a:rPr lang="en-US" altLang="en-US">
                <a:solidFill>
                  <a:srgbClr val="FF9191"/>
                </a:solidFill>
              </a:rPr>
              <a:t>RADIATION</a:t>
            </a:r>
          </a:p>
          <a:p>
            <a:r>
              <a:rPr lang="en-US" altLang="en-US">
                <a:solidFill>
                  <a:srgbClr val="FF9191"/>
                </a:solidFill>
              </a:rPr>
              <a:t>(infrared)</a:t>
            </a:r>
          </a:p>
        </p:txBody>
      </p:sp>
      <p:sp>
        <p:nvSpPr>
          <p:cNvPr id="730123" name="AutoShape 11"/>
          <p:cNvSpPr>
            <a:spLocks noChangeArrowheads="1"/>
          </p:cNvSpPr>
          <p:nvPr/>
        </p:nvSpPr>
        <p:spPr bwMode="auto">
          <a:xfrm rot="8611599">
            <a:off x="2438400" y="47244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30124" name="AutoShape 12"/>
          <p:cNvSpPr>
            <a:spLocks noChangeArrowheads="1"/>
          </p:cNvSpPr>
          <p:nvPr/>
        </p:nvSpPr>
        <p:spPr bwMode="auto">
          <a:xfrm rot="2458303">
            <a:off x="7010400" y="47244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30127" name="Oval 15"/>
          <p:cNvSpPr>
            <a:spLocks noChangeArrowheads="1"/>
          </p:cNvSpPr>
          <p:nvPr/>
        </p:nvSpPr>
        <p:spPr bwMode="auto">
          <a:xfrm>
            <a:off x="2819400" y="990600"/>
            <a:ext cx="4724400" cy="4724400"/>
          </a:xfrm>
          <a:prstGeom prst="ellips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730128" name="AutoShape 16"/>
          <p:cNvSpPr>
            <a:spLocks noChangeArrowheads="1"/>
          </p:cNvSpPr>
          <p:nvPr/>
        </p:nvSpPr>
        <p:spPr bwMode="auto">
          <a:xfrm rot="-12760694">
            <a:off x="3359150" y="4108450"/>
            <a:ext cx="381000" cy="698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30129" name="AutoShape 17"/>
          <p:cNvSpPr>
            <a:spLocks noChangeArrowheads="1"/>
          </p:cNvSpPr>
          <p:nvPr/>
        </p:nvSpPr>
        <p:spPr bwMode="auto">
          <a:xfrm rot="-23371729">
            <a:off x="2933700" y="39243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30130" name="Text Box 18"/>
          <p:cNvSpPr txBox="1">
            <a:spLocks noChangeArrowheads="1"/>
          </p:cNvSpPr>
          <p:nvPr/>
        </p:nvSpPr>
        <p:spPr bwMode="auto">
          <a:xfrm>
            <a:off x="228600" y="4572000"/>
            <a:ext cx="3787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r>
              <a:rPr lang="en-US" altLang="en-US">
                <a:solidFill>
                  <a:srgbClr val="CCFFFF"/>
                </a:solidFill>
              </a:rPr>
              <a:t>Greenhouse gases in</a:t>
            </a:r>
          </a:p>
          <a:p>
            <a:r>
              <a:rPr lang="en-US" altLang="en-US">
                <a:solidFill>
                  <a:srgbClr val="CCFFFF"/>
                </a:solidFill>
              </a:rPr>
              <a:t>atmosphere absorb</a:t>
            </a:r>
          </a:p>
          <a:p>
            <a:r>
              <a:rPr lang="en-US" altLang="en-US">
                <a:solidFill>
                  <a:srgbClr val="CCFFFF"/>
                </a:solidFill>
              </a:rPr>
              <a:t>infrared radiation, re-emit</a:t>
            </a:r>
          </a:p>
          <a:p>
            <a:r>
              <a:rPr lang="en-US" altLang="en-US">
                <a:solidFill>
                  <a:srgbClr val="CCFFFF"/>
                </a:solidFill>
              </a:rPr>
              <a:t>It both upward and downward</a:t>
            </a:r>
          </a:p>
        </p:txBody>
      </p:sp>
      <p:sp>
        <p:nvSpPr>
          <p:cNvPr id="730121" name="Text Box 9"/>
          <p:cNvSpPr txBox="1">
            <a:spLocks noChangeArrowheads="1"/>
          </p:cNvSpPr>
          <p:nvPr/>
        </p:nvSpPr>
        <p:spPr bwMode="auto">
          <a:xfrm>
            <a:off x="762000" y="2514600"/>
            <a:ext cx="1958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/>
            <a:endParaRPr lang="en-US" altLang="en-US">
              <a:solidFill>
                <a:srgbClr val="FFFF00"/>
              </a:solidFill>
            </a:endParaRPr>
          </a:p>
          <a:p>
            <a:pPr algn="ctr"/>
            <a:r>
              <a:rPr lang="en-US" altLang="en-US">
                <a:solidFill>
                  <a:srgbClr val="FFFF00"/>
                </a:solidFill>
              </a:rPr>
              <a:t>30% reflected by </a:t>
            </a:r>
          </a:p>
          <a:p>
            <a:pPr algn="ctr"/>
            <a:r>
              <a:rPr lang="en-US" altLang="en-US">
                <a:solidFill>
                  <a:srgbClr val="FFFF00"/>
                </a:solidFill>
              </a:rPr>
              <a:t>clouds, ice…</a:t>
            </a:r>
          </a:p>
        </p:txBody>
      </p:sp>
      <p:sp>
        <p:nvSpPr>
          <p:cNvPr id="730131" name="Text Box 19"/>
          <p:cNvSpPr txBox="1">
            <a:spLocks noChangeArrowheads="1"/>
          </p:cNvSpPr>
          <p:nvPr/>
        </p:nvSpPr>
        <p:spPr bwMode="auto">
          <a:xfrm>
            <a:off x="152400" y="6248400"/>
            <a:ext cx="9022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sz="2400" dirty="0">
                <a:solidFill>
                  <a:srgbClr val="CCECFF"/>
                </a:solidFill>
              </a:rPr>
              <a:t>Water and CO</a:t>
            </a:r>
            <a:r>
              <a:rPr lang="en-US" altLang="en-US" sz="2400" baseline="-25000" dirty="0">
                <a:solidFill>
                  <a:srgbClr val="CCECFF"/>
                </a:solidFill>
              </a:rPr>
              <a:t>2</a:t>
            </a:r>
            <a:r>
              <a:rPr lang="en-US" altLang="en-US" sz="2400" dirty="0">
                <a:solidFill>
                  <a:srgbClr val="CCECFF"/>
                </a:solidFill>
              </a:rPr>
              <a:t> are the two</a:t>
            </a:r>
            <a:r>
              <a:rPr lang="en-US" altLang="en-US" sz="2400" baseline="-25000" dirty="0">
                <a:solidFill>
                  <a:srgbClr val="CCECFF"/>
                </a:solidFill>
              </a:rPr>
              <a:t> </a:t>
            </a:r>
            <a:r>
              <a:rPr lang="en-US" altLang="en-US" sz="2400" dirty="0">
                <a:solidFill>
                  <a:srgbClr val="CCECFF"/>
                </a:solidFill>
              </a:rPr>
              <a:t>most important greenhouse gases</a:t>
            </a:r>
          </a:p>
        </p:txBody>
      </p:sp>
      <p:sp>
        <p:nvSpPr>
          <p:cNvPr id="730132" name="Text Box 20"/>
          <p:cNvSpPr txBox="1">
            <a:spLocks noChangeArrowheads="1"/>
          </p:cNvSpPr>
          <p:nvPr/>
        </p:nvSpPr>
        <p:spPr bwMode="auto">
          <a:xfrm>
            <a:off x="6629400" y="1219200"/>
            <a:ext cx="142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r"/>
            <a:r>
              <a:rPr lang="en-US" altLang="en-US">
                <a:solidFill>
                  <a:srgbClr val="CCFFCC"/>
                </a:solidFill>
              </a:rPr>
              <a:t>Greenhouse</a:t>
            </a:r>
          </a:p>
          <a:p>
            <a:pPr algn="r"/>
            <a:r>
              <a:rPr lang="en-US" altLang="en-US">
                <a:solidFill>
                  <a:srgbClr val="CCFFCC"/>
                </a:solidFill>
              </a:rPr>
              <a:t>layer</a:t>
            </a:r>
          </a:p>
        </p:txBody>
      </p:sp>
      <p:pic>
        <p:nvPicPr>
          <p:cNvPr id="20" name="Picture 16" descr="co2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32" y="5216353"/>
            <a:ext cx="1104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39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7802</TotalTime>
  <Words>620</Words>
  <Application>Microsoft Office PowerPoint</Application>
  <PresentationFormat>On-screen Show (4:3)</PresentationFormat>
  <Paragraphs>141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Symbol</vt:lpstr>
      <vt:lpstr>Times New Roman</vt:lpstr>
      <vt:lpstr>Office Theme</vt:lpstr>
      <vt:lpstr>ANTARTICA AND CLIMATE CHANGE</vt:lpstr>
      <vt:lpstr>Snowball Earth (700 million years ago)</vt:lpstr>
      <vt:lpstr>The isolation of Antarctica: contrast to the Arctic</vt:lpstr>
      <vt:lpstr>How do you get heat to the poles?</vt:lpstr>
      <vt:lpstr>The isolation of Antarctica: contrast to the Arctic</vt:lpstr>
      <vt:lpstr>PowerPoint Presentation</vt:lpstr>
      <vt:lpstr>Temperature and CO2 records in Antarctic ice cores tell the story of more recent climate change</vt:lpstr>
      <vt:lpstr>EQUILIBRIUM CLIMATE OF THE EARTH: BALANCE BETWEEN SOLAR AND TERRESTRIAL RADIATION</vt:lpstr>
      <vt:lpstr>WARMING OF EARTH’S SURFACE BY GREENHOUSE GASES</vt:lpstr>
      <vt:lpstr>CO2 increase because of fossil fuels</vt:lpstr>
      <vt:lpstr>Global surface  temperature  trend</vt:lpstr>
      <vt:lpstr>Warming patterns over the past fifty years</vt:lpstr>
      <vt:lpstr>PowerPoint Presentation</vt:lpstr>
      <vt:lpstr>Cooling of Antarctica due to ozone hole</vt:lpstr>
      <vt:lpstr>PowerPoint Presentation</vt:lpstr>
      <vt:lpstr>Melting of Antarctic and Greenland ice sheets</vt:lpstr>
      <vt:lpstr>Melting ice and sea level rise</vt:lpstr>
      <vt:lpstr>Very obvious impacts of sea-level rise</vt:lpstr>
      <vt:lpstr>Development of the Harvard Allston campus: consideration of sea-level rise out to 2200</vt:lpstr>
      <vt:lpstr>Future projections of CO2 emissions</vt:lpstr>
      <vt:lpstr>What does this mean for future climate change?</vt:lpstr>
      <vt:lpstr>Projections of future sea-level rise</vt:lpstr>
      <vt:lpstr>Concern over possible collapse of Western Antarctic Ice Sheet</vt:lpstr>
      <vt:lpstr>PowerPoint Presentation</vt:lpstr>
      <vt:lpstr>PowerPoint Presentation</vt:lpstr>
      <vt:lpstr>   Made by: Zorana Vekić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J. Jacob</dc:creator>
  <cp:lastModifiedBy>matija kraljevic</cp:lastModifiedBy>
  <cp:revision>363</cp:revision>
  <dcterms:created xsi:type="dcterms:W3CDTF">2001-08-02T17:09:44Z</dcterms:created>
  <dcterms:modified xsi:type="dcterms:W3CDTF">2023-12-11T11:49:51Z</dcterms:modified>
</cp:coreProperties>
</file>