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4" r:id="rId3"/>
    <p:sldId id="266" r:id="rId4"/>
    <p:sldId id="267" r:id="rId5"/>
    <p:sldId id="265" r:id="rId6"/>
    <p:sldId id="258" r:id="rId7"/>
    <p:sldId id="259" r:id="rId8"/>
    <p:sldId id="256" r:id="rId9"/>
    <p:sldId id="260" r:id="rId10"/>
    <p:sldId id="262" r:id="rId11"/>
    <p:sldId id="263"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23D035-5AA5-4293-82F8-0E647E7A7F47}" type="doc">
      <dgm:prSet loTypeId="urn:microsoft.com/office/officeart/2005/8/layout/arrow5" loCatId="relationship" qsTypeId="urn:microsoft.com/office/officeart/2005/8/quickstyle/simple4" qsCatId="simple" csTypeId="urn:microsoft.com/office/officeart/2005/8/colors/accent0_3" csCatId="mainScheme" phldr="1"/>
      <dgm:spPr/>
      <dgm:t>
        <a:bodyPr/>
        <a:lstStyle/>
        <a:p>
          <a:endParaRPr lang="en-US"/>
        </a:p>
      </dgm:t>
    </dgm:pt>
    <dgm:pt modelId="{F54FF18F-7CD8-4C4F-8BB6-78CC7066381B}">
      <dgm:prSet custT="1"/>
      <dgm:spPr/>
      <dgm:t>
        <a:bodyPr/>
        <a:lstStyle/>
        <a:p>
          <a:r>
            <a:rPr lang="hr-HR" sz="1100" dirty="0"/>
            <a:t>Iako će porast temperature na Zemlji utjecati na topljenje leda na polovima i Grenlandu, ne očekuje se da će to podići razinu mora. Razinu mora će naglo podići topljenje ledenjaka na kopnu koji će se otopiti u vrlo kratkom vremenu. Uslijed porasta razine mora, mnogi će mali otoci u oceanima jednostavno nestati</a:t>
          </a:r>
          <a:r>
            <a:rPr lang="hr-HR" sz="800" dirty="0"/>
            <a:t>.</a:t>
          </a:r>
          <a:endParaRPr lang="en-US" sz="800" dirty="0"/>
        </a:p>
      </dgm:t>
    </dgm:pt>
    <dgm:pt modelId="{84E6693C-F674-420C-90A7-EBAE84DC2F88}" type="parTrans" cxnId="{91C62C2F-A1C8-4763-9C3D-76CA014ACF7E}">
      <dgm:prSet/>
      <dgm:spPr/>
      <dgm:t>
        <a:bodyPr/>
        <a:lstStyle/>
        <a:p>
          <a:endParaRPr lang="en-US"/>
        </a:p>
      </dgm:t>
    </dgm:pt>
    <dgm:pt modelId="{08EB64AA-B874-46ED-A07D-F21750B38899}" type="sibTrans" cxnId="{91C62C2F-A1C8-4763-9C3D-76CA014ACF7E}">
      <dgm:prSet phldrT="1" phldr="0"/>
      <dgm:spPr/>
      <dgm:t>
        <a:bodyPr/>
        <a:lstStyle/>
        <a:p>
          <a:endParaRPr lang="en-US"/>
        </a:p>
      </dgm:t>
    </dgm:pt>
    <dgm:pt modelId="{C865DF0C-3087-43E4-9C3A-DE94CF1893CF}">
      <dgm:prSet custT="1"/>
      <dgm:spPr/>
      <dgm:t>
        <a:bodyPr/>
        <a:lstStyle/>
        <a:p>
          <a:r>
            <a:rPr lang="hr-HR" sz="1100" dirty="0"/>
            <a:t>Porast temperature bi mogao uzrokovati promjenu oborinskog režima te porast morske razine. U tropima se također očekuje povećanje količine oborine. Smatra se da će zapadni dio Antarktika potpuno nestati do kraja stoljeća što bi moglo rezultirati enormnim povećanjem razine mora.</a:t>
          </a:r>
          <a:endParaRPr lang="en-US" sz="1100" dirty="0"/>
        </a:p>
      </dgm:t>
    </dgm:pt>
    <dgm:pt modelId="{6E7A0310-AEBA-4BE3-A627-D47924F37932}" type="parTrans" cxnId="{63E56D63-315A-45A5-960C-94B71A7F1597}">
      <dgm:prSet/>
      <dgm:spPr/>
      <dgm:t>
        <a:bodyPr/>
        <a:lstStyle/>
        <a:p>
          <a:endParaRPr lang="en-US"/>
        </a:p>
      </dgm:t>
    </dgm:pt>
    <dgm:pt modelId="{C8F13F9B-28D8-44E5-AC01-826E1E1C75DA}" type="sibTrans" cxnId="{63E56D63-315A-45A5-960C-94B71A7F1597}">
      <dgm:prSet phldrT="2" phldr="0"/>
      <dgm:spPr/>
      <dgm:t>
        <a:bodyPr/>
        <a:lstStyle/>
        <a:p>
          <a:endParaRPr lang="en-US"/>
        </a:p>
      </dgm:t>
    </dgm:pt>
    <dgm:pt modelId="{2B14F1B1-059F-4C7B-A44A-5E71CB28F652}">
      <dgm:prSet custT="1"/>
      <dgm:spPr/>
      <dgm:t>
        <a:bodyPr/>
        <a:lstStyle/>
        <a:p>
          <a:r>
            <a:rPr lang="hr-HR" sz="1100" dirty="0"/>
            <a:t>Velike poplave su se dosad javljale svakih otprilike 100 godine, u budućnosti se očekuje da će se javljati svakih 20 godina. Ako se otopi zapadni dio Antarktika, razina mora bi mogla porasti za 5-6 metara, dok je u posljednjih 100 godina porasla za 10-20 centimetara, no topljenje leda na Antarktiku je najgori mogući scenarij.</a:t>
          </a:r>
          <a:endParaRPr lang="en-US" sz="1100" dirty="0"/>
        </a:p>
      </dgm:t>
    </dgm:pt>
    <dgm:pt modelId="{FAB87DF5-97B0-4E20-86EC-048BCA664F8B}" type="parTrans" cxnId="{E53C4920-C913-4324-A086-285A18FC36D0}">
      <dgm:prSet/>
      <dgm:spPr/>
      <dgm:t>
        <a:bodyPr/>
        <a:lstStyle/>
        <a:p>
          <a:endParaRPr lang="en-US"/>
        </a:p>
      </dgm:t>
    </dgm:pt>
    <dgm:pt modelId="{B838A685-E022-4E13-887E-FDCEDCE9C973}" type="sibTrans" cxnId="{E53C4920-C913-4324-A086-285A18FC36D0}">
      <dgm:prSet phldrT="3" phldr="0"/>
      <dgm:spPr/>
      <dgm:t>
        <a:bodyPr/>
        <a:lstStyle/>
        <a:p>
          <a:endParaRPr lang="en-US"/>
        </a:p>
      </dgm:t>
    </dgm:pt>
    <dgm:pt modelId="{02222022-BD3E-4ACB-A71F-9128D709A789}">
      <dgm:prSet custT="1"/>
      <dgm:spPr/>
      <dgm:t>
        <a:bodyPr/>
        <a:lstStyle/>
        <a:p>
          <a:r>
            <a:rPr lang="hr-HR" sz="1100" dirty="0"/>
            <a:t>Koraljni grebeni kao vrlo osjetljivi ekosustavi će također stradati. Ako temperatura poraste za 1-2 stupnja, koraljni greben će izblijedjeti i na kraju i odumrijeti. Promjena meteoroloških uvjeta uvelike će utjecati na promjene u agrokulturi određenih područja. Kulture koje su se na nekom području uzgajale stoljećima, više neće uspijevati, no zato će se uspijevati nešto drugo.</a:t>
          </a:r>
          <a:br>
            <a:rPr lang="hr-HR" sz="1100" dirty="0"/>
          </a:br>
          <a:endParaRPr lang="en-US" sz="1100" dirty="0"/>
        </a:p>
      </dgm:t>
    </dgm:pt>
    <dgm:pt modelId="{492C294D-1CAC-4F7F-BD3B-74035368CCD6}" type="parTrans" cxnId="{02D48E27-7158-4573-B226-7601A61B9754}">
      <dgm:prSet/>
      <dgm:spPr/>
      <dgm:t>
        <a:bodyPr/>
        <a:lstStyle/>
        <a:p>
          <a:endParaRPr lang="en-US"/>
        </a:p>
      </dgm:t>
    </dgm:pt>
    <dgm:pt modelId="{FF80D2D2-3E1B-4E21-904D-8997AAAE47FD}" type="sibTrans" cxnId="{02D48E27-7158-4573-B226-7601A61B9754}">
      <dgm:prSet phldrT="4" phldr="0"/>
      <dgm:spPr/>
      <dgm:t>
        <a:bodyPr/>
        <a:lstStyle/>
        <a:p>
          <a:endParaRPr lang="en-US"/>
        </a:p>
      </dgm:t>
    </dgm:pt>
    <dgm:pt modelId="{0EFA967C-D63A-4ACD-A086-414BA7C9AAC1}" type="pres">
      <dgm:prSet presAssocID="{7D23D035-5AA5-4293-82F8-0E647E7A7F47}" presName="diagram" presStyleCnt="0">
        <dgm:presLayoutVars>
          <dgm:dir/>
          <dgm:resizeHandles val="exact"/>
        </dgm:presLayoutVars>
      </dgm:prSet>
      <dgm:spPr/>
    </dgm:pt>
    <dgm:pt modelId="{BE9FCDE9-AC89-4E48-BB90-02C21B102802}" type="pres">
      <dgm:prSet presAssocID="{F54FF18F-7CD8-4C4F-8BB6-78CC7066381B}" presName="arrow" presStyleLbl="node1" presStyleIdx="0" presStyleCnt="4" custScaleX="198339" custScaleY="72411">
        <dgm:presLayoutVars>
          <dgm:bulletEnabled val="1"/>
        </dgm:presLayoutVars>
      </dgm:prSet>
      <dgm:spPr/>
    </dgm:pt>
    <dgm:pt modelId="{22D2D8C2-E3CD-4A28-B741-09C4100FD9D4}" type="pres">
      <dgm:prSet presAssocID="{C865DF0C-3087-43E4-9C3A-DE94CF1893CF}" presName="arrow" presStyleLbl="node1" presStyleIdx="1" presStyleCnt="4" custRadScaleRad="191853" custRadScaleInc="1930">
        <dgm:presLayoutVars>
          <dgm:bulletEnabled val="1"/>
        </dgm:presLayoutVars>
      </dgm:prSet>
      <dgm:spPr/>
    </dgm:pt>
    <dgm:pt modelId="{A179B38E-7CAF-4B88-9A9B-DD1F932C5919}" type="pres">
      <dgm:prSet presAssocID="{2B14F1B1-059F-4C7B-A44A-5E71CB28F652}" presName="arrow" presStyleLbl="node1" presStyleIdx="2" presStyleCnt="4" custScaleX="147814" custScaleY="72577">
        <dgm:presLayoutVars>
          <dgm:bulletEnabled val="1"/>
        </dgm:presLayoutVars>
      </dgm:prSet>
      <dgm:spPr/>
    </dgm:pt>
    <dgm:pt modelId="{7D247ABF-2654-4AB1-A9A4-0404288FF628}" type="pres">
      <dgm:prSet presAssocID="{02222022-BD3E-4ACB-A71F-9128D709A789}" presName="arrow" presStyleLbl="node1" presStyleIdx="3" presStyleCnt="4" custScaleX="119778" custRadScaleRad="182859" custRadScaleInc="2424">
        <dgm:presLayoutVars>
          <dgm:bulletEnabled val="1"/>
        </dgm:presLayoutVars>
      </dgm:prSet>
      <dgm:spPr/>
    </dgm:pt>
  </dgm:ptLst>
  <dgm:cxnLst>
    <dgm:cxn modelId="{D6CDFD1D-DDAD-4F30-92B9-875E675BBDA3}" type="presOf" srcId="{2B14F1B1-059F-4C7B-A44A-5E71CB28F652}" destId="{A179B38E-7CAF-4B88-9A9B-DD1F932C5919}" srcOrd="0" destOrd="0" presId="urn:microsoft.com/office/officeart/2005/8/layout/arrow5"/>
    <dgm:cxn modelId="{E53C4920-C913-4324-A086-285A18FC36D0}" srcId="{7D23D035-5AA5-4293-82F8-0E647E7A7F47}" destId="{2B14F1B1-059F-4C7B-A44A-5E71CB28F652}" srcOrd="2" destOrd="0" parTransId="{FAB87DF5-97B0-4E20-86EC-048BCA664F8B}" sibTransId="{B838A685-E022-4E13-887E-FDCEDCE9C973}"/>
    <dgm:cxn modelId="{02D48E27-7158-4573-B226-7601A61B9754}" srcId="{7D23D035-5AA5-4293-82F8-0E647E7A7F47}" destId="{02222022-BD3E-4ACB-A71F-9128D709A789}" srcOrd="3" destOrd="0" parTransId="{492C294D-1CAC-4F7F-BD3B-74035368CCD6}" sibTransId="{FF80D2D2-3E1B-4E21-904D-8997AAAE47FD}"/>
    <dgm:cxn modelId="{91C62C2F-A1C8-4763-9C3D-76CA014ACF7E}" srcId="{7D23D035-5AA5-4293-82F8-0E647E7A7F47}" destId="{F54FF18F-7CD8-4C4F-8BB6-78CC7066381B}" srcOrd="0" destOrd="0" parTransId="{84E6693C-F674-420C-90A7-EBAE84DC2F88}" sibTransId="{08EB64AA-B874-46ED-A07D-F21750B38899}"/>
    <dgm:cxn modelId="{FE4F1130-C007-4D52-B52C-54DA2180750D}" type="presOf" srcId="{C865DF0C-3087-43E4-9C3A-DE94CF1893CF}" destId="{22D2D8C2-E3CD-4A28-B741-09C4100FD9D4}" srcOrd="0" destOrd="0" presId="urn:microsoft.com/office/officeart/2005/8/layout/arrow5"/>
    <dgm:cxn modelId="{63E56D63-315A-45A5-960C-94B71A7F1597}" srcId="{7D23D035-5AA5-4293-82F8-0E647E7A7F47}" destId="{C865DF0C-3087-43E4-9C3A-DE94CF1893CF}" srcOrd="1" destOrd="0" parTransId="{6E7A0310-AEBA-4BE3-A627-D47924F37932}" sibTransId="{C8F13F9B-28D8-44E5-AC01-826E1E1C75DA}"/>
    <dgm:cxn modelId="{957ACA79-E1AE-4EC0-B763-A0A133222F27}" type="presOf" srcId="{02222022-BD3E-4ACB-A71F-9128D709A789}" destId="{7D247ABF-2654-4AB1-A9A4-0404288FF628}" srcOrd="0" destOrd="0" presId="urn:microsoft.com/office/officeart/2005/8/layout/arrow5"/>
    <dgm:cxn modelId="{D7C5F38E-C45B-4D6A-B328-F3DA3AA1FA49}" type="presOf" srcId="{F54FF18F-7CD8-4C4F-8BB6-78CC7066381B}" destId="{BE9FCDE9-AC89-4E48-BB90-02C21B102802}" srcOrd="0" destOrd="0" presId="urn:microsoft.com/office/officeart/2005/8/layout/arrow5"/>
    <dgm:cxn modelId="{6AD4C6D8-5EE2-4B97-819B-46F271EE86B9}" type="presOf" srcId="{7D23D035-5AA5-4293-82F8-0E647E7A7F47}" destId="{0EFA967C-D63A-4ACD-A086-414BA7C9AAC1}" srcOrd="0" destOrd="0" presId="urn:microsoft.com/office/officeart/2005/8/layout/arrow5"/>
    <dgm:cxn modelId="{0538FE9B-6569-46CC-A7C6-6A3B2544DF93}" type="presParOf" srcId="{0EFA967C-D63A-4ACD-A086-414BA7C9AAC1}" destId="{BE9FCDE9-AC89-4E48-BB90-02C21B102802}" srcOrd="0" destOrd="0" presId="urn:microsoft.com/office/officeart/2005/8/layout/arrow5"/>
    <dgm:cxn modelId="{59D5F6BC-78B0-4AE9-9713-0B7FA04866E7}" type="presParOf" srcId="{0EFA967C-D63A-4ACD-A086-414BA7C9AAC1}" destId="{22D2D8C2-E3CD-4A28-B741-09C4100FD9D4}" srcOrd="1" destOrd="0" presId="urn:microsoft.com/office/officeart/2005/8/layout/arrow5"/>
    <dgm:cxn modelId="{4AB7A868-A459-48C1-864F-E9918B4F5BDD}" type="presParOf" srcId="{0EFA967C-D63A-4ACD-A086-414BA7C9AAC1}" destId="{A179B38E-7CAF-4B88-9A9B-DD1F932C5919}" srcOrd="2" destOrd="0" presId="urn:microsoft.com/office/officeart/2005/8/layout/arrow5"/>
    <dgm:cxn modelId="{13BCACA6-3D76-4F59-B00D-3DBAA552E514}" type="presParOf" srcId="{0EFA967C-D63A-4ACD-A086-414BA7C9AAC1}" destId="{7D247ABF-2654-4AB1-A9A4-0404288FF628}" srcOrd="3" destOrd="0" presId="urn:microsoft.com/office/officeart/2005/8/layout/arrow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FCDE9-AC89-4E48-BB90-02C21B102802}">
      <dsp:nvSpPr>
        <dsp:cNvPr id="0" name=""/>
        <dsp:cNvSpPr/>
      </dsp:nvSpPr>
      <dsp:spPr>
        <a:xfrm>
          <a:off x="2716660" y="373007"/>
          <a:ext cx="5363962" cy="1958313"/>
        </a:xfrm>
        <a:prstGeom prst="downArrow">
          <a:avLst>
            <a:gd name="adj1" fmla="val 50000"/>
            <a:gd name="adj2" fmla="val 35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t>Iako će porast temperature na Zemlji utjecati na topljenje leda na polovima i Grenlandu, ne očekuje se da će to podići razinu mora. Razinu mora će naglo podići topljenje ledenjaka na kopnu koji će se otopiti u vrlo kratkom vremenu. Uslijed porasta razine mora, mnogi će mali otoci u oceanima jednostavno nestati</a:t>
          </a:r>
          <a:r>
            <a:rPr lang="hr-HR" sz="800" kern="1200" dirty="0"/>
            <a:t>.</a:t>
          </a:r>
          <a:endParaRPr lang="en-US" sz="800" kern="1200" dirty="0"/>
        </a:p>
      </dsp:txBody>
      <dsp:txXfrm>
        <a:off x="4057651" y="373007"/>
        <a:ext cx="2681981" cy="1615608"/>
      </dsp:txXfrm>
    </dsp:sp>
    <dsp:sp modelId="{22D2D8C2-E3CD-4A28-B741-09C4100FD9D4}">
      <dsp:nvSpPr>
        <dsp:cNvPr id="0" name=""/>
        <dsp:cNvSpPr/>
      </dsp:nvSpPr>
      <dsp:spPr>
        <a:xfrm rot="5400000">
          <a:off x="7825400" y="2158961"/>
          <a:ext cx="2704441" cy="2704441"/>
        </a:xfrm>
        <a:prstGeom prst="downArrow">
          <a:avLst>
            <a:gd name="adj1" fmla="val 50000"/>
            <a:gd name="adj2" fmla="val 35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t>Porast temperature bi mogao uzrokovati promjenu oborinskog režima te porast morske razine. U tropima se također očekuje povećanje količine oborine. Smatra se da će zapadni dio Antarktika potpuno nestati do kraja stoljeća što bi moglo rezultirati enormnim povećanjem razine mora.</a:t>
          </a:r>
          <a:endParaRPr lang="en-US" sz="1100" kern="1200" dirty="0"/>
        </a:p>
      </dsp:txBody>
      <dsp:txXfrm rot="-5400000">
        <a:off x="8298678" y="2835071"/>
        <a:ext cx="2231164" cy="1352221"/>
      </dsp:txXfrm>
    </dsp:sp>
    <dsp:sp modelId="{A179B38E-7CAF-4B88-9A9B-DD1F932C5919}">
      <dsp:nvSpPr>
        <dsp:cNvPr id="0" name=""/>
        <dsp:cNvSpPr/>
      </dsp:nvSpPr>
      <dsp:spPr>
        <a:xfrm rot="10800000">
          <a:off x="3399870" y="4451488"/>
          <a:ext cx="3997543" cy="1962802"/>
        </a:xfrm>
        <a:prstGeom prst="downArrow">
          <a:avLst>
            <a:gd name="adj1" fmla="val 50000"/>
            <a:gd name="adj2" fmla="val 35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t>Velike poplave su se dosad javljale svakih otprilike 100 godine, u budućnosti se očekuje da će se javljati svakih 20 godina. Ako se otopi zapadni dio Antarktika, razina mora bi mogla porasti za 5-6 metara, dok je u posljednjih 100 godina porasla za 10-20 centimetara, no topljenje leda na Antarktiku je najgori mogući scenarij.</a:t>
          </a:r>
          <a:endParaRPr lang="en-US" sz="1100" kern="1200" dirty="0"/>
        </a:p>
      </dsp:txBody>
      <dsp:txXfrm rot="10800000">
        <a:off x="4399256" y="4794978"/>
        <a:ext cx="1998771" cy="1619312"/>
      </dsp:txXfrm>
    </dsp:sp>
    <dsp:sp modelId="{7D247ABF-2654-4AB1-A9A4-0404288FF628}">
      <dsp:nvSpPr>
        <dsp:cNvPr id="0" name=""/>
        <dsp:cNvSpPr/>
      </dsp:nvSpPr>
      <dsp:spPr>
        <a:xfrm rot="16200000">
          <a:off x="50695" y="1898279"/>
          <a:ext cx="3239326" cy="2704441"/>
        </a:xfrm>
        <a:prstGeom prst="downArrow">
          <a:avLst>
            <a:gd name="adj1" fmla="val 50000"/>
            <a:gd name="adj2" fmla="val 35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hr-HR" sz="1100" kern="1200" dirty="0"/>
            <a:t>Koraljni grebeni kao vrlo osjetljivi ekosustavi će također stradati. Ako temperatura poraste za 1-2 stupnja, koraljni greben će izblijedjeti i na kraju i odumrijeti. Promjena meteoroloških uvjeta uvelike će utjecati na promjene u agrokulturi određenih područja. Kulture koje su se na nekom području uzgajale stoljećima, više neće uspijevati, no zato će se uspijevati nešto drugo.</a:t>
          </a:r>
          <a:br>
            <a:rPr lang="hr-HR" sz="1100" kern="1200" dirty="0"/>
          </a:br>
          <a:endParaRPr lang="en-US" sz="1100" kern="1200" dirty="0"/>
        </a:p>
      </dsp:txBody>
      <dsp:txXfrm rot="5400000">
        <a:off x="318138" y="2440667"/>
        <a:ext cx="2231164" cy="161966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r-HR"/>
              <a:t>Kliknite da biste uredili stil naslova matrice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r-HR"/>
              <a:t>Kliknite da biste uredili stil naslova matrice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r-HR"/>
              <a:t>Kliknite da biste uredili stil naslova matrice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r-HR"/>
              <a:t>Kliknite da biste uredili stil naslova matrice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8A87A34-81AB-432B-8DAE-1953F412C126}" type="datetimeFigureOut">
              <a:rPr lang="en-US" dirty="0"/>
              <a:t>11/14/2023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2" name="Content Placeholder 3"/>
          <p:cNvSpPr>
            <a:spLocks noGrp="1"/>
          </p:cNvSpPr>
          <p:nvPr>
            <p:ph sz="quarter" idx="13"/>
          </p:nvPr>
        </p:nvSpPr>
        <p:spPr>
          <a:xfrm>
            <a:off x="913774" y="3051012"/>
            <a:ext cx="5106027"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13" name="Content Placeholder 5"/>
          <p:cNvSpPr>
            <a:spLocks noGrp="1"/>
          </p:cNvSpPr>
          <p:nvPr>
            <p:ph sz="quarter" idx="14"/>
          </p:nvPr>
        </p:nvSpPr>
        <p:spPr>
          <a:xfrm>
            <a:off x="6172200" y="3051012"/>
            <a:ext cx="5105401" cy="2740187"/>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48A87A34-81AB-432B-8DAE-1953F412C126}" type="datetimeFigureOut">
              <a:rPr lang="en-US" dirty="0"/>
              <a:t>11/14/2023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11/14/2023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acional.hr/velika-zabrinutost-zbog-otapanja-ledenjaka-kako-ce-to-utjecati-na-nas-svijet/" TargetMode="External"/><Relationship Id="rId2" Type="http://schemas.openxmlformats.org/officeDocument/2006/relationships/hyperlink" Target="https://www.ekologija.com.hr/otapanje-ledenjaka/" TargetMode="External"/><Relationship Id="rId1" Type="http://schemas.openxmlformats.org/officeDocument/2006/relationships/slideLayout" Target="../slideLayouts/slideLayout2.xml"/><Relationship Id="rId6" Type="http://schemas.openxmlformats.org/officeDocument/2006/relationships/hyperlink" Target="https://www.portalnovosti.com/topljenje-planeta" TargetMode="External"/><Relationship Id="rId5" Type="http://schemas.openxmlformats.org/officeDocument/2006/relationships/hyperlink" Target="https://www.ekovjesnik.hr/clanak/1194/kako-ce-otapanje-ledenog-pokrivaca-utjecati-na-buducu-klimu" TargetMode="External"/><Relationship Id="rId4" Type="http://schemas.openxmlformats.org/officeDocument/2006/relationships/hyperlink" Target="https://n1info.hr/klimatske-promjene/otapanje-ledenjaka-moglo-bi-osloboditi-tone-bakterija-neke-bi-mogle-biti-opasn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13.png"/><Relationship Id="rId10" Type="http://schemas.microsoft.com/office/2007/relationships/diagramDrawing" Target="../diagrams/drawing1.xml"/><Relationship Id="rId4" Type="http://schemas.openxmlformats.org/officeDocument/2006/relationships/image" Target="../media/image12.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32" name="Rectangle 26">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3F09C3C4-85CB-40F7-8F37-EB2BF389A139}"/>
              </a:ext>
            </a:extLst>
          </p:cNvPr>
          <p:cNvSpPr>
            <a:spLocks noGrp="1"/>
          </p:cNvSpPr>
          <p:nvPr>
            <p:ph sz="quarter" idx="13"/>
          </p:nvPr>
        </p:nvSpPr>
        <p:spPr>
          <a:xfrm>
            <a:off x="643463" y="2367092"/>
            <a:ext cx="3352128" cy="3881309"/>
          </a:xfrm>
        </p:spPr>
        <p:txBody>
          <a:bodyPr>
            <a:normAutofit/>
          </a:bodyPr>
          <a:lstStyle/>
          <a:p>
            <a:pPr marL="0" indent="0" algn="ctr">
              <a:buNone/>
            </a:pPr>
            <a:r>
              <a:rPr lang="hr-HR" sz="2800" b="1" dirty="0">
                <a:solidFill>
                  <a:schemeClr val="accent1"/>
                </a:solidFill>
                <a:latin typeface="Times New Roman" panose="02020603050405020304" pitchFamily="18" charset="0"/>
                <a:cs typeface="Times New Roman" panose="02020603050405020304" pitchFamily="18" charset="0"/>
              </a:rPr>
              <a:t>UTJECAJ OTAPANJA LEDENJAKA NA SVIJET</a:t>
            </a:r>
          </a:p>
        </p:txBody>
      </p:sp>
      <p:sp>
        <p:nvSpPr>
          <p:cNvPr id="31" name="Rectangle 30">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6C5F31A6-1DCA-45E6-B1A8-4743EC55FCF7}"/>
              </a:ext>
            </a:extLst>
          </p:cNvPr>
          <p:cNvPicPr>
            <a:picLocks noChangeAspect="1"/>
          </p:cNvPicPr>
          <p:nvPr/>
        </p:nvPicPr>
        <p:blipFill rotWithShape="1">
          <a:blip r:embed="rId3"/>
          <a:srcRect l="21359" r="5027"/>
          <a:stretch/>
        </p:blipFill>
        <p:spPr>
          <a:xfrm>
            <a:off x="4712842" y="10"/>
            <a:ext cx="7479157" cy="6857990"/>
          </a:xfrm>
          <a:prstGeom prst="rect">
            <a:avLst/>
          </a:prstGeom>
        </p:spPr>
      </p:pic>
      <p:pic>
        <p:nvPicPr>
          <p:cNvPr id="33" name="Picture 32">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1849178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6FCE3A67-D04A-4460-851A-5BA64A4E6075}"/>
              </a:ext>
            </a:extLst>
          </p:cNvPr>
          <p:cNvPicPr>
            <a:picLocks noChangeAspect="1"/>
          </p:cNvPicPr>
          <p:nvPr/>
        </p:nvPicPr>
        <p:blipFill>
          <a:blip r:embed="rId2"/>
          <a:stretch>
            <a:fillRect/>
          </a:stretch>
        </p:blipFill>
        <p:spPr>
          <a:xfrm>
            <a:off x="7056831" y="1984730"/>
            <a:ext cx="4770219" cy="288854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490A2452-994D-4E92-9738-0C715A1E6A0C}"/>
              </a:ext>
            </a:extLst>
          </p:cNvPr>
          <p:cNvSpPr>
            <a:spLocks noGrp="1"/>
          </p:cNvSpPr>
          <p:nvPr>
            <p:ph sz="quarter" idx="13"/>
          </p:nvPr>
        </p:nvSpPr>
        <p:spPr>
          <a:xfrm>
            <a:off x="913774" y="806246"/>
            <a:ext cx="5329710" cy="5820696"/>
          </a:xfrm>
        </p:spPr>
        <p:txBody>
          <a:bodyPr>
            <a:noAutofit/>
          </a:bodyPr>
          <a:lstStyle/>
          <a:p>
            <a:pPr>
              <a:lnSpc>
                <a:spcPct val="110000"/>
              </a:lnSpc>
            </a:pPr>
            <a:r>
              <a:rPr lang="hr-HR" sz="1600" cap="none" dirty="0">
                <a:latin typeface="Times New Roman" panose="02020603050405020304" pitchFamily="18" charset="0"/>
                <a:cs typeface="Times New Roman" panose="02020603050405020304" pitchFamily="18" charset="0"/>
              </a:rPr>
              <a:t>Svaki čovjek može učini nešto za očuvanje okoliša i smanjenja stakleničkih plinova. Prije svega treba krenuti od malih stvari U kućanstvu gdje se energijom treba raspolagati racionalno:</a:t>
            </a:r>
          </a:p>
          <a:p>
            <a:pPr>
              <a:lnSpc>
                <a:spcPct val="110000"/>
              </a:lnSpc>
            </a:pPr>
            <a:r>
              <a:rPr lang="hr-HR" sz="1600" cap="none" dirty="0">
                <a:latin typeface="Times New Roman" panose="02020603050405020304" pitchFamily="18" charset="0"/>
                <a:cs typeface="Times New Roman" panose="02020603050405020304" pitchFamily="18" charset="0"/>
              </a:rPr>
              <a:t>gasiti svjetlo u prostorijama u kojima se ne boravi,</a:t>
            </a:r>
          </a:p>
          <a:p>
            <a:pPr>
              <a:lnSpc>
                <a:spcPct val="110000"/>
              </a:lnSpc>
            </a:pPr>
            <a:r>
              <a:rPr lang="hr-HR" sz="1600" cap="none" dirty="0">
                <a:latin typeface="Times New Roman" panose="02020603050405020304" pitchFamily="18" charset="0"/>
                <a:cs typeface="Times New Roman" panose="02020603050405020304" pitchFamily="18" charset="0"/>
              </a:rPr>
              <a:t>kuhati samo onoliko vode koliko nam treba,</a:t>
            </a:r>
          </a:p>
          <a:p>
            <a:pPr>
              <a:lnSpc>
                <a:spcPct val="110000"/>
              </a:lnSpc>
            </a:pPr>
            <a:r>
              <a:rPr lang="hr-HR" sz="1600" cap="none" dirty="0">
                <a:latin typeface="Times New Roman" panose="02020603050405020304" pitchFamily="18" charset="0"/>
                <a:cs typeface="Times New Roman" panose="02020603050405020304" pitchFamily="18" charset="0"/>
              </a:rPr>
              <a:t>ugasiti kućanske uređaje koji nisu u upotrebi,</a:t>
            </a:r>
          </a:p>
          <a:p>
            <a:pPr>
              <a:lnSpc>
                <a:spcPct val="110000"/>
              </a:lnSpc>
            </a:pPr>
            <a:r>
              <a:rPr lang="hr-HR" sz="1600" cap="none" dirty="0">
                <a:latin typeface="Times New Roman" panose="02020603050405020304" pitchFamily="18" charset="0"/>
                <a:cs typeface="Times New Roman" panose="02020603050405020304" pitchFamily="18" charset="0"/>
              </a:rPr>
              <a:t>što manje otvarati frižider i nikako ne držati vrata otvorena,</a:t>
            </a:r>
          </a:p>
          <a:p>
            <a:pPr>
              <a:lnSpc>
                <a:spcPct val="110000"/>
              </a:lnSpc>
            </a:pPr>
            <a:r>
              <a:rPr lang="hr-HR" sz="1600" cap="none" dirty="0">
                <a:latin typeface="Times New Roman" panose="02020603050405020304" pitchFamily="18" charset="0"/>
                <a:cs typeface="Times New Roman" panose="02020603050405020304" pitchFamily="18" charset="0"/>
              </a:rPr>
              <a:t>sušiti odjeću prirodno na zraku, a ne u sušilici,</a:t>
            </a:r>
          </a:p>
          <a:p>
            <a:pPr>
              <a:lnSpc>
                <a:spcPct val="110000"/>
              </a:lnSpc>
            </a:pPr>
            <a:r>
              <a:rPr lang="hr-HR" sz="1600" cap="none" dirty="0">
                <a:latin typeface="Times New Roman" panose="02020603050405020304" pitchFamily="18" charset="0"/>
                <a:cs typeface="Times New Roman" panose="02020603050405020304" pitchFamily="18" charset="0"/>
              </a:rPr>
              <a:t>prati odjeću i suđe na ekonomičnim programima,</a:t>
            </a:r>
          </a:p>
          <a:p>
            <a:pPr>
              <a:lnSpc>
                <a:spcPct val="110000"/>
              </a:lnSpc>
            </a:pPr>
            <a:r>
              <a:rPr lang="hr-HR" sz="1600" cap="none" dirty="0">
                <a:latin typeface="Times New Roman" panose="02020603050405020304" pitchFamily="18" charset="0"/>
                <a:cs typeface="Times New Roman" panose="02020603050405020304" pitchFamily="18" charset="0"/>
              </a:rPr>
              <a:t>zimi smanjiti temperaturu u zatvorenim prostorima za 1 stupanj,</a:t>
            </a:r>
          </a:p>
          <a:p>
            <a:pPr>
              <a:lnSpc>
                <a:spcPct val="110000"/>
              </a:lnSpc>
            </a:pPr>
            <a:r>
              <a:rPr lang="hr-HR" sz="1600" cap="none" dirty="0">
                <a:latin typeface="Times New Roman" panose="02020603050405020304" pitchFamily="18" charset="0"/>
                <a:cs typeface="Times New Roman" panose="02020603050405020304" pitchFamily="18" charset="0"/>
              </a:rPr>
              <a:t>reciklirati plastiku, papir, limenke, odjeću</a:t>
            </a:r>
          </a:p>
          <a:p>
            <a:pPr>
              <a:lnSpc>
                <a:spcPct val="110000"/>
              </a:lnSpc>
            </a:pPr>
            <a:r>
              <a:rPr lang="hr-HR" sz="1600" cap="none" dirty="0">
                <a:latin typeface="Times New Roman" panose="02020603050405020304" pitchFamily="18" charset="0"/>
                <a:cs typeface="Times New Roman" panose="02020603050405020304" pitchFamily="18" charset="0"/>
              </a:rPr>
              <a:t>da bi zadržali toplinu u prostoriji, ujutro navući zastore,</a:t>
            </a:r>
          </a:p>
          <a:p>
            <a:pPr>
              <a:lnSpc>
                <a:spcPct val="110000"/>
              </a:lnSpc>
            </a:pPr>
            <a:r>
              <a:rPr lang="hr-HR" sz="1600" cap="none" dirty="0">
                <a:latin typeface="Times New Roman" panose="02020603050405020304" pitchFamily="18" charset="0"/>
                <a:cs typeface="Times New Roman" panose="02020603050405020304" pitchFamily="18" charset="0"/>
              </a:rPr>
              <a:t>pješačiti i voziti se biciklom umjesto automobilom.</a:t>
            </a:r>
          </a:p>
        </p:txBody>
      </p:sp>
    </p:spTree>
    <p:extLst>
      <p:ext uri="{BB962C8B-B14F-4D97-AF65-F5344CB8AC3E}">
        <p14:creationId xmlns:p14="http://schemas.microsoft.com/office/powerpoint/2010/main" val="76384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6FB2BB-7AE6-42FA-968D-AE38DA8A453E}"/>
              </a:ext>
            </a:extLst>
          </p:cNvPr>
          <p:cNvSpPr>
            <a:spLocks noGrp="1"/>
          </p:cNvSpPr>
          <p:nvPr>
            <p:ph type="title"/>
          </p:nvPr>
        </p:nvSpPr>
        <p:spPr>
          <a:xfrm>
            <a:off x="913775" y="618517"/>
            <a:ext cx="10364451" cy="1144295"/>
          </a:xfrm>
        </p:spPr>
        <p:txBody>
          <a:bodyPr/>
          <a:lstStyle/>
          <a:p>
            <a:r>
              <a:rPr lang="hr-HR" dirty="0"/>
              <a:t>Literatura</a:t>
            </a:r>
            <a:br>
              <a:rPr lang="hr-HR" dirty="0"/>
            </a:br>
            <a:endParaRPr lang="hr-HR" dirty="0"/>
          </a:p>
        </p:txBody>
      </p:sp>
      <p:sp>
        <p:nvSpPr>
          <p:cNvPr id="3" name="Rezervirano mjesto sadržaja 2">
            <a:extLst>
              <a:ext uri="{FF2B5EF4-FFF2-40B4-BE49-F238E27FC236}">
                <a16:creationId xmlns:a16="http://schemas.microsoft.com/office/drawing/2014/main" id="{35552F37-9C17-4BD8-A7C3-1AEC1438D96D}"/>
              </a:ext>
            </a:extLst>
          </p:cNvPr>
          <p:cNvSpPr>
            <a:spLocks noGrp="1"/>
          </p:cNvSpPr>
          <p:nvPr>
            <p:ph sz="quarter" idx="13"/>
          </p:nvPr>
        </p:nvSpPr>
        <p:spPr>
          <a:xfrm>
            <a:off x="913774" y="1678935"/>
            <a:ext cx="10363826" cy="4175110"/>
          </a:xfrm>
        </p:spPr>
        <p:txBody>
          <a:bodyPr>
            <a:normAutofit fontScale="92500" lnSpcReduction="10000"/>
          </a:bodyPr>
          <a:lstStyle/>
          <a:p>
            <a:r>
              <a:rPr lang="hr-HR" cap="none" dirty="0"/>
              <a:t>Otapanje ledenjaka i posljedice zagrijavanja: </a:t>
            </a:r>
            <a:r>
              <a:rPr lang="hr-HR" cap="none" dirty="0">
                <a:hlinkClick r:id="rId2"/>
              </a:rPr>
              <a:t>https://www.ekologija.com.hr/otapanje-ledenjaka/</a:t>
            </a:r>
            <a:endParaRPr lang="hr-HR" cap="none" dirty="0"/>
          </a:p>
          <a:p>
            <a:r>
              <a:rPr lang="hr-HR" cap="none" dirty="0"/>
              <a:t>Velika zabrinutost zbog otapanja ledenjaka – Kako će to utjecati na naš svijet?: </a:t>
            </a:r>
            <a:r>
              <a:rPr lang="hr-HR" cap="none" dirty="0">
                <a:hlinkClick r:id="rId3"/>
              </a:rPr>
              <a:t>https://www.nacional.hr/velika-zabrinutost-zbog-otapanja-ledenjaka-kako-ce-to-utjecati-na-nas-svijet/</a:t>
            </a:r>
            <a:endParaRPr lang="hr-HR" cap="none" dirty="0"/>
          </a:p>
          <a:p>
            <a:r>
              <a:rPr lang="hr-HR" cap="none" dirty="0"/>
              <a:t>Otapanje ledenjaka moglo bi osloboditi tone bakterija. Neke bi mogle biti opasne: </a:t>
            </a:r>
            <a:r>
              <a:rPr lang="hr-HR" cap="none" dirty="0">
                <a:hlinkClick r:id="rId4"/>
              </a:rPr>
              <a:t>https://n1info.hr/klimatske-promjene/otapanje-ledenjaka-moglo-bi-osloboditi-tone-bakterija-neke-bi-mogle-biti-opasne/</a:t>
            </a:r>
            <a:endParaRPr lang="hr-HR" cap="none" dirty="0"/>
          </a:p>
          <a:p>
            <a:r>
              <a:rPr lang="hr-HR" cap="none" dirty="0"/>
              <a:t>Kako će otapanje ledenog pokrivača utjecati na buduću klimu? </a:t>
            </a:r>
            <a:r>
              <a:rPr lang="hr-HR" cap="none" dirty="0">
                <a:hlinkClick r:id="rId5"/>
              </a:rPr>
              <a:t>https://www.ekovjesnik.hr/clanak/1194/kako-ce-otapanje-ledenog-pokrivaca-utjecati-na-buducu-klimu</a:t>
            </a:r>
            <a:endParaRPr lang="hr-HR" cap="none" dirty="0"/>
          </a:p>
          <a:p>
            <a:r>
              <a:rPr lang="hr-HR" cap="none" dirty="0"/>
              <a:t>Topljenje planeta: </a:t>
            </a:r>
            <a:r>
              <a:rPr lang="hr-HR" cap="none" dirty="0">
                <a:hlinkClick r:id="rId6"/>
              </a:rPr>
              <a:t>https://www.portalnovosti.com/topljenje-planeta</a:t>
            </a:r>
            <a:endParaRPr lang="hr-HR" cap="none" dirty="0"/>
          </a:p>
          <a:p>
            <a:pPr marL="0" indent="0">
              <a:buNone/>
            </a:pPr>
            <a:endParaRPr lang="hr-HR" cap="none" dirty="0"/>
          </a:p>
          <a:p>
            <a:endParaRPr lang="hr-HR" cap="none" dirty="0"/>
          </a:p>
          <a:p>
            <a:endParaRPr lang="hr-HR" cap="none" dirty="0"/>
          </a:p>
        </p:txBody>
      </p:sp>
    </p:spTree>
    <p:extLst>
      <p:ext uri="{BB962C8B-B14F-4D97-AF65-F5344CB8AC3E}">
        <p14:creationId xmlns:p14="http://schemas.microsoft.com/office/powerpoint/2010/main" val="3443647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4DD4CF-9732-4771-98FE-77886DC91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0917E639-5738-4605-929E-1222198314A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ezervirano mjesto sadržaja 2">
            <a:extLst>
              <a:ext uri="{FF2B5EF4-FFF2-40B4-BE49-F238E27FC236}">
                <a16:creationId xmlns:a16="http://schemas.microsoft.com/office/drawing/2014/main" id="{F8F1CEA0-41AE-49C6-A2E0-D56094F224AA}"/>
              </a:ext>
            </a:extLst>
          </p:cNvPr>
          <p:cNvSpPr>
            <a:spLocks noGrp="1"/>
          </p:cNvSpPr>
          <p:nvPr>
            <p:ph sz="quarter" idx="13"/>
          </p:nvPr>
        </p:nvSpPr>
        <p:spPr>
          <a:xfrm>
            <a:off x="643463" y="2367092"/>
            <a:ext cx="3352128" cy="3881309"/>
          </a:xfrm>
        </p:spPr>
        <p:txBody>
          <a:bodyPr>
            <a:normAutofit/>
          </a:bodyPr>
          <a:lstStyle/>
          <a:p>
            <a:r>
              <a:rPr lang="hr-HR" sz="1800"/>
              <a:t>Fran Lovrić, 1. B</a:t>
            </a:r>
          </a:p>
        </p:txBody>
      </p:sp>
      <p:sp>
        <p:nvSpPr>
          <p:cNvPr id="13" name="Rectangle 12">
            <a:extLst>
              <a:ext uri="{FF2B5EF4-FFF2-40B4-BE49-F238E27FC236}">
                <a16:creationId xmlns:a16="http://schemas.microsoft.com/office/drawing/2014/main" id="{A2861A9C-C970-4FFE-B67C-222B6F573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1525"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55A1140C-A6AD-44F7-91FC-FADA8E726BC9}"/>
              </a:ext>
            </a:extLst>
          </p:cNvPr>
          <p:cNvPicPr>
            <a:picLocks noChangeAspect="1"/>
          </p:cNvPicPr>
          <p:nvPr/>
        </p:nvPicPr>
        <p:blipFill rotWithShape="1">
          <a:blip r:embed="rId3"/>
          <a:srcRect l="8285" r="29824" b="-1"/>
          <a:stretch/>
        </p:blipFill>
        <p:spPr>
          <a:xfrm>
            <a:off x="4712842" y="10"/>
            <a:ext cx="7479157" cy="6857990"/>
          </a:xfrm>
          <a:prstGeom prst="rect">
            <a:avLst/>
          </a:prstGeom>
        </p:spPr>
      </p:pic>
      <p:pic>
        <p:nvPicPr>
          <p:cNvPr id="15" name="Picture 14">
            <a:extLst>
              <a:ext uri="{FF2B5EF4-FFF2-40B4-BE49-F238E27FC236}">
                <a16:creationId xmlns:a16="http://schemas.microsoft.com/office/drawing/2014/main" id="{D2FDF82E-EBD8-4EC5-AD10-CD9E70EE85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8150"/>
          <a:stretch/>
        </p:blipFill>
        <p:spPr>
          <a:xfrm>
            <a:off x="4651242" y="0"/>
            <a:ext cx="7540758" cy="6858000"/>
          </a:xfrm>
          <a:prstGeom prst="rect">
            <a:avLst/>
          </a:prstGeom>
        </p:spPr>
      </p:pic>
    </p:spTree>
    <p:extLst>
      <p:ext uri="{BB962C8B-B14F-4D97-AF65-F5344CB8AC3E}">
        <p14:creationId xmlns:p14="http://schemas.microsoft.com/office/powerpoint/2010/main" val="86934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50EE9EA9-151A-43EE-81F7-2240F99E43C5}"/>
              </a:ext>
            </a:extLst>
          </p:cNvPr>
          <p:cNvPicPr>
            <a:picLocks noChangeAspect="1"/>
          </p:cNvPicPr>
          <p:nvPr/>
        </p:nvPicPr>
        <p:blipFill>
          <a:blip r:embed="rId2"/>
          <a:stretch>
            <a:fillRect/>
          </a:stretch>
        </p:blipFill>
        <p:spPr>
          <a:xfrm>
            <a:off x="7537704" y="2166959"/>
            <a:ext cx="3840815" cy="2555887"/>
          </a:xfrm>
          <a:prstGeom prst="rect">
            <a:avLst/>
          </a:prstGeom>
        </p:spPr>
      </p:pic>
      <p:pic>
        <p:nvPicPr>
          <p:cNvPr id="25" name="Picture 24">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75F3B706-0A8E-47A8-AF67-E484A6B7599C}"/>
              </a:ext>
            </a:extLst>
          </p:cNvPr>
          <p:cNvSpPr>
            <a:spLocks noGrp="1"/>
          </p:cNvSpPr>
          <p:nvPr>
            <p:ph sz="quarter" idx="13"/>
          </p:nvPr>
        </p:nvSpPr>
        <p:spPr>
          <a:xfrm>
            <a:off x="1054065" y="639097"/>
            <a:ext cx="5855415" cy="5575439"/>
          </a:xfrm>
        </p:spPr>
        <p:txBody>
          <a:bodyPr>
            <a:normAutofit lnSpcReduction="10000"/>
          </a:bodyPr>
          <a:lstStyle/>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Zemljin krajolik brzo se mijenja zbog globalnog zagrijavanja, a jedna od najalarmantnijih posljedica tog procesa je otapanje ledenjaka. Ovo ne samo da predstavlja prijetnju okolišu već i ozbiljnu zabrinutost za budućnost čovječanstva.</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Ledenjaci su ogromne mase leda koje se nalaze na kopnenim područjima poput Arktika, Antarktika i planinskih lanaca širom svijeta. Njihovo otapanje rezultat je povećane globalne temperature, što se, nažalost, događa zbog emisije stakleničkih plinova iz ljudskih aktivnosti.</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Otapanje ledenjaka uzrokuje podizanje razine mora. Kako se ledenjaci tope, više vode završava u oceanima, što dovodi do poplava obalnih područja i erozije obale. Mnoge obalne zajednice diljem svijeta suočavaju se s prijetnjom nestanka.</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Također, otapanje ledenjaka smanjuje opskrbu slatkom vodom. Ledenjaci su ključni izvor slatke vode za mnoge regije, a njihovo nestajanje može dovesti do ozbiljnih problema u opskrbi vodom za ljudske potrebe i poljoprivredu.</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Povećana količina ledenih voda u oceanima mijenja temperaturu morske vode i oceanske struje, što može imati nepredvidive posljedice na morski ekosustav.</a:t>
            </a:r>
          </a:p>
          <a:p>
            <a:pPr marL="0" indent="0">
              <a:lnSpc>
                <a:spcPct val="110000"/>
              </a:lnSpc>
              <a:buNone/>
            </a:pPr>
            <a:endParaRPr lang="hr-HR" sz="1100" cap="none" dirty="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
            </a:pPr>
            <a:endParaRPr lang="hr-HR" sz="11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5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descr="Slika na kojoj se prikazuje zima&#10;&#10;Opis je automatski generiran uz nisku pouzdanost">
            <a:extLst>
              <a:ext uri="{FF2B5EF4-FFF2-40B4-BE49-F238E27FC236}">
                <a16:creationId xmlns:a16="http://schemas.microsoft.com/office/drawing/2014/main" id="{5278943E-C967-422D-81A9-B5A08EBEA533}"/>
              </a:ext>
            </a:extLst>
          </p:cNvPr>
          <p:cNvPicPr>
            <a:picLocks noChangeAspect="1"/>
          </p:cNvPicPr>
          <p:nvPr/>
        </p:nvPicPr>
        <p:blipFill>
          <a:blip r:embed="rId2"/>
          <a:stretch>
            <a:fillRect/>
          </a:stretch>
        </p:blipFill>
        <p:spPr>
          <a:xfrm>
            <a:off x="7537704" y="1524495"/>
            <a:ext cx="3840815" cy="3840815"/>
          </a:xfrm>
          <a:prstGeom prst="rect">
            <a:avLst/>
          </a:prstGeom>
        </p:spPr>
      </p:pic>
      <p:pic>
        <p:nvPicPr>
          <p:cNvPr id="11" name="Picture 10">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BD8B8FBE-CEF4-4FC4-95C3-6E30D6B1E9A3}"/>
              </a:ext>
            </a:extLst>
          </p:cNvPr>
          <p:cNvSpPr>
            <a:spLocks noGrp="1"/>
          </p:cNvSpPr>
          <p:nvPr>
            <p:ph sz="quarter" idx="13"/>
          </p:nvPr>
        </p:nvSpPr>
        <p:spPr>
          <a:xfrm>
            <a:off x="1054065" y="422787"/>
            <a:ext cx="6093987" cy="5791749"/>
          </a:xfrm>
        </p:spPr>
        <p:txBody>
          <a:bodyPr>
            <a:normAutofit/>
          </a:bodyPr>
          <a:lstStyle/>
          <a:p>
            <a:pPr>
              <a:lnSpc>
                <a:spcPct val="110000"/>
              </a:lnSpc>
            </a:pPr>
            <a:r>
              <a:rPr lang="hr-HR" cap="none" dirty="0">
                <a:latin typeface="Times New Roman" panose="02020603050405020304" pitchFamily="18" charset="0"/>
                <a:cs typeface="Times New Roman" panose="02020603050405020304" pitchFamily="18" charset="0"/>
              </a:rPr>
              <a:t>Američki znanstvenici sa sveučilišta u Arizoni, svojom nedavnom studijom objavljenom u časopisu nature, ispitivali su kako će otapanje antarktičke ledene ploče utjecati na budućnost globalne klime. To je ujedno i prva studija koja ispituje kakve će učinke otapanje leda imati na klimu na globalnoj razini, budući da trenutni klimatski modeli to ne uključuju. </a:t>
            </a:r>
          </a:p>
          <a:p>
            <a:pPr>
              <a:lnSpc>
                <a:spcPct val="110000"/>
              </a:lnSpc>
            </a:pPr>
            <a:r>
              <a:rPr lang="hr-HR" cap="none" dirty="0">
                <a:latin typeface="Times New Roman" panose="02020603050405020304" pitchFamily="18" charset="0"/>
                <a:cs typeface="Times New Roman" panose="02020603050405020304" pitchFamily="18" charset="0"/>
              </a:rPr>
              <a:t>Nalazi studije upućuju na to da će se cijela zemlja i dalje zagrijavati, ali sporije jer će više topline ostati zarobljeno unutar oceana: „atmosfersko zagrijavanje neće biti tako loše kao što smo mislili, ali zato će porast morske razine biti gori“, rekao je ben </a:t>
            </a:r>
            <a:r>
              <a:rPr lang="hr-HR" cap="none" dirty="0" err="1">
                <a:latin typeface="Times New Roman" panose="02020603050405020304" pitchFamily="18" charset="0"/>
                <a:cs typeface="Times New Roman" panose="02020603050405020304" pitchFamily="18" charset="0"/>
              </a:rPr>
              <a:t>Bronselaer</a:t>
            </a:r>
            <a:r>
              <a:rPr lang="hr-HR" cap="none" dirty="0">
                <a:latin typeface="Times New Roman" panose="02020603050405020304" pitchFamily="18" charset="0"/>
                <a:cs typeface="Times New Roman" panose="02020603050405020304" pitchFamily="18" charset="0"/>
              </a:rPr>
              <a:t>,  na sveučilištu u Arizoni te prvi autor studije.</a:t>
            </a:r>
          </a:p>
        </p:txBody>
      </p:sp>
    </p:spTree>
    <p:extLst>
      <p:ext uri="{BB962C8B-B14F-4D97-AF65-F5344CB8AC3E}">
        <p14:creationId xmlns:p14="http://schemas.microsoft.com/office/powerpoint/2010/main" val="44905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a:extLst>
              <a:ext uri="{FF2B5EF4-FFF2-40B4-BE49-F238E27FC236}">
                <a16:creationId xmlns:a16="http://schemas.microsoft.com/office/drawing/2014/main" id="{4886080E-9646-4894-B764-343EE50F64DF}"/>
              </a:ext>
            </a:extLst>
          </p:cNvPr>
          <p:cNvPicPr>
            <a:picLocks noChangeAspect="1"/>
          </p:cNvPicPr>
          <p:nvPr/>
        </p:nvPicPr>
        <p:blipFill>
          <a:blip r:embed="rId2"/>
          <a:stretch>
            <a:fillRect/>
          </a:stretch>
        </p:blipFill>
        <p:spPr>
          <a:xfrm>
            <a:off x="7537704" y="2166959"/>
            <a:ext cx="3840815" cy="2555887"/>
          </a:xfrm>
          <a:prstGeom prst="rect">
            <a:avLst/>
          </a:prstGeom>
        </p:spPr>
      </p:pic>
      <p:pic>
        <p:nvPicPr>
          <p:cNvPr id="12" name="Picture 1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2D393C6B-1A7F-44A9-AF12-F1DE0ABEE8D3}"/>
              </a:ext>
            </a:extLst>
          </p:cNvPr>
          <p:cNvSpPr>
            <a:spLocks noGrp="1"/>
          </p:cNvSpPr>
          <p:nvPr>
            <p:ph sz="quarter" idx="13"/>
          </p:nvPr>
        </p:nvSpPr>
        <p:spPr>
          <a:xfrm>
            <a:off x="868808" y="980388"/>
            <a:ext cx="5855415" cy="5184438"/>
          </a:xfrm>
        </p:spPr>
        <p:txBody>
          <a:bodyPr>
            <a:noAutofit/>
          </a:bodyPr>
          <a:lstStyle/>
          <a:p>
            <a:pPr>
              <a:lnSpc>
                <a:spcPct val="110000"/>
              </a:lnSpc>
            </a:pPr>
            <a:r>
              <a:rPr lang="hr-HR" sz="1800" cap="none" dirty="0">
                <a:latin typeface="Times New Roman" panose="02020603050405020304" pitchFamily="18" charset="0"/>
                <a:cs typeface="Times New Roman" panose="02020603050405020304" pitchFamily="18" charset="0"/>
              </a:rPr>
              <a:t>Znanstvenici su prvi  put uočili prisutnost tople vode u vitalnoj točki tog ledenjaka, koji mnogi nazivaju glečerom sudnjeg dana. Njegovim naglim otapanjem nivo svjetskih mora podigao bi se za više od pola metra, nakon čega bi se u ocean urušili i drugi ledenjaci zapadne Antarktike, pa bi nivo ubrzo porastao za dva do tri metra. </a:t>
            </a:r>
          </a:p>
          <a:p>
            <a:pPr>
              <a:lnSpc>
                <a:spcPct val="110000"/>
              </a:lnSpc>
            </a:pPr>
            <a:r>
              <a:rPr lang="hr-HR" sz="1800" cap="none" dirty="0">
                <a:latin typeface="Times New Roman" panose="02020603050405020304" pitchFamily="18" charset="0"/>
                <a:cs typeface="Times New Roman" panose="02020603050405020304" pitchFamily="18" charset="0"/>
              </a:rPr>
              <a:t>Posljedice toga bi za mnoge obalne gradove bile katastrofalne. Posljednja mjerenja pokazala su da je temperatura mora na tom mjestu nešto već od nula </a:t>
            </a:r>
            <a:r>
              <a:rPr lang="hr-HR" sz="1800" cap="none" dirty="0" err="1">
                <a:latin typeface="Times New Roman" panose="02020603050405020304" pitchFamily="18" charset="0"/>
                <a:cs typeface="Times New Roman" panose="02020603050405020304" pitchFamily="18" charset="0"/>
              </a:rPr>
              <a:t>celzijevih</a:t>
            </a:r>
            <a:r>
              <a:rPr lang="hr-HR" sz="1800" cap="none" dirty="0">
                <a:latin typeface="Times New Roman" panose="02020603050405020304" pitchFamily="18" charset="0"/>
                <a:cs typeface="Times New Roman" panose="02020603050405020304" pitchFamily="18" charset="0"/>
              </a:rPr>
              <a:t> stupnjeva, što je za dva stupnja toplije od prosječne temperature na tom dijelu. ‘To je jako loša vijest jer na takvom području ledenjak neće moći opstati’, rekao je David Holland, jedan od znanstvenika koji je proveo istraživanje.</a:t>
            </a:r>
          </a:p>
        </p:txBody>
      </p:sp>
    </p:spTree>
    <p:extLst>
      <p:ext uri="{BB962C8B-B14F-4D97-AF65-F5344CB8AC3E}">
        <p14:creationId xmlns:p14="http://schemas.microsoft.com/office/powerpoint/2010/main" val="68933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20EF05B-48CD-41DE-82FE-C25A5A300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C9DFF8EB-B522-4773-B8CF-C10622C1F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1991" y="887150"/>
            <a:ext cx="4104281" cy="4940394"/>
          </a:xfrm>
          <a:prstGeom prst="roundRect">
            <a:avLst>
              <a:gd name="adj" fmla="val 4448"/>
            </a:avLst>
          </a:prstGeom>
          <a:solidFill>
            <a:srgbClr val="FFFFFF"/>
          </a:solid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vert="horz" lIns="91440" tIns="45720" rIns="91440" bIns="45720" rtlCol="0" anchor="t">
            <a:normAutofit/>
          </a:bodyPr>
          <a:lstStyle/>
          <a:p>
            <a:pPr algn="ctr">
              <a:lnSpc>
                <a:spcPct val="120000"/>
              </a:lnSpc>
              <a:spcBef>
                <a:spcPts val="1000"/>
              </a:spcBef>
              <a:buClr>
                <a:schemeClr val="tx1"/>
              </a:buClr>
              <a:buFont typeface="Arial" panose="020B0604020202020204" pitchFamily="34" charset="0"/>
              <a:buNone/>
            </a:pPr>
            <a:endParaRPr lang="en-US" sz="3200" cap="all">
              <a:solidFill>
                <a:schemeClr val="bg1">
                  <a:lumMod val="50000"/>
                </a:schemeClr>
              </a:solidFill>
            </a:endParaRPr>
          </a:p>
        </p:txBody>
      </p:sp>
      <p:pic>
        <p:nvPicPr>
          <p:cNvPr id="4" name="Slika 3">
            <a:extLst>
              <a:ext uri="{FF2B5EF4-FFF2-40B4-BE49-F238E27FC236}">
                <a16:creationId xmlns:a16="http://schemas.microsoft.com/office/drawing/2014/main" id="{A56EA630-CB23-47BC-AFDF-3189FE851482}"/>
              </a:ext>
            </a:extLst>
          </p:cNvPr>
          <p:cNvPicPr>
            <a:picLocks noChangeAspect="1"/>
          </p:cNvPicPr>
          <p:nvPr/>
        </p:nvPicPr>
        <p:blipFill rotWithShape="1">
          <a:blip r:embed="rId2"/>
          <a:srcRect l="26599" r="29190" b="-1"/>
          <a:stretch/>
        </p:blipFill>
        <p:spPr>
          <a:xfrm>
            <a:off x="7756448" y="1349992"/>
            <a:ext cx="3155366" cy="4014710"/>
          </a:xfrm>
          <a:prstGeom prst="rect">
            <a:avLst/>
          </a:prstGeom>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6EA99E25-F57B-4182-929C-D5A100153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ABB7EDD2-9D4E-4031-A7F6-F2C25D0BBCAD}"/>
              </a:ext>
            </a:extLst>
          </p:cNvPr>
          <p:cNvSpPr>
            <a:spLocks noGrp="1"/>
          </p:cNvSpPr>
          <p:nvPr>
            <p:ph sz="quarter" idx="13"/>
          </p:nvPr>
        </p:nvSpPr>
        <p:spPr>
          <a:xfrm>
            <a:off x="913775" y="1189704"/>
            <a:ext cx="5910274" cy="4601496"/>
          </a:xfrm>
        </p:spPr>
        <p:txBody>
          <a:bodyPr>
            <a:normAutofit/>
          </a:bodyPr>
          <a:lstStyle/>
          <a:p>
            <a:pPr>
              <a:lnSpc>
                <a:spcPct val="110000"/>
              </a:lnSpc>
              <a:buFont typeface="Wingdings" panose="05000000000000000000" pitchFamily="2" charset="2"/>
              <a:buChar char="§"/>
            </a:pPr>
            <a:r>
              <a:rPr lang="hr-HR" sz="1800" cap="none" dirty="0">
                <a:latin typeface="Times New Roman" panose="02020603050405020304" pitchFamily="18" charset="0"/>
                <a:cs typeface="Times New Roman" panose="02020603050405020304" pitchFamily="18" charset="0"/>
              </a:rPr>
              <a:t>Otapanje ledenjaka oslobađa stakleničke plinove poput metana, koji se skrivaju ispod leda. Ovaj dodatni izlazak stakleničkih plinova u atmosferu samo pogoršava problem globalnog zagrijavanja.</a:t>
            </a:r>
          </a:p>
          <a:p>
            <a:pPr>
              <a:lnSpc>
                <a:spcPct val="110000"/>
              </a:lnSpc>
              <a:buFont typeface="Wingdings" panose="05000000000000000000" pitchFamily="2" charset="2"/>
              <a:buChar char="§"/>
            </a:pPr>
            <a:r>
              <a:rPr lang="hr-HR" sz="1800" cap="none" dirty="0">
                <a:latin typeface="Times New Roman" panose="02020603050405020304" pitchFamily="18" charset="0"/>
                <a:cs typeface="Times New Roman" panose="02020603050405020304" pitchFamily="18" charset="0"/>
              </a:rPr>
              <a:t>Istraživački tim procjenjuje da bi kroz sljedećih 80 godina u vodu moglo biti otpušteno više od 100.000 tona mikroba. Taj broj može se usporediti s brojem svih ljudskih stanica na Zemlji.</a:t>
            </a:r>
          </a:p>
          <a:p>
            <a:pPr>
              <a:lnSpc>
                <a:spcPct val="110000"/>
              </a:lnSpc>
              <a:buFont typeface="Wingdings" panose="05000000000000000000" pitchFamily="2" charset="2"/>
              <a:buChar char="§"/>
            </a:pPr>
            <a:r>
              <a:rPr lang="hr-HR" sz="1800" cap="none" dirty="0">
                <a:latin typeface="Times New Roman" panose="02020603050405020304" pitchFamily="18" charset="0"/>
                <a:cs typeface="Times New Roman" panose="02020603050405020304" pitchFamily="18" charset="0"/>
              </a:rPr>
              <a:t>Mikrobiolog dr. </a:t>
            </a:r>
            <a:r>
              <a:rPr lang="hr-HR" sz="1800" cap="none" dirty="0" err="1">
                <a:latin typeface="Times New Roman" panose="02020603050405020304" pitchFamily="18" charset="0"/>
                <a:cs typeface="Times New Roman" panose="02020603050405020304" pitchFamily="18" charset="0"/>
              </a:rPr>
              <a:t>Arwyn</a:t>
            </a:r>
            <a:r>
              <a:rPr lang="hr-HR" sz="1800" cap="none" dirty="0">
                <a:latin typeface="Times New Roman" panose="02020603050405020304" pitchFamily="18" charset="0"/>
                <a:cs typeface="Times New Roman" panose="02020603050405020304" pitchFamily="18" charset="0"/>
              </a:rPr>
              <a:t> Edwards kazao je da je ovo istraživanje prvi put pokazalo koliko je zapravo mikroorganizama “zarobljeno” u ledenjacima. “Broj otpuštenih mikroorganizama ovisit će o tome koliko će se brzo topiti, to jest, koliko brzo će se zagrijavati planet”, dodao je.</a:t>
            </a:r>
          </a:p>
          <a:p>
            <a:pPr>
              <a:lnSpc>
                <a:spcPct val="110000"/>
              </a:lnSpc>
              <a:buFont typeface="Wingdings" panose="05000000000000000000" pitchFamily="2" charset="2"/>
              <a:buChar char="§"/>
            </a:pPr>
            <a:endParaRPr lang="hr-HR" sz="1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216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2CA358-2EA6-49C2-AAEF-0C79C1F76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a:extLst>
              <a:ext uri="{FF2B5EF4-FFF2-40B4-BE49-F238E27FC236}">
                <a16:creationId xmlns:a16="http://schemas.microsoft.com/office/drawing/2014/main" id="{AAD74829-8970-4A28-B5F6-387E0E313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8C3CA600-CCC5-478E-8FEA-5079EB7AE559}"/>
              </a:ext>
            </a:extLst>
          </p:cNvPr>
          <p:cNvPicPr>
            <a:picLocks noChangeAspect="1"/>
          </p:cNvPicPr>
          <p:nvPr/>
        </p:nvPicPr>
        <p:blipFill>
          <a:blip r:embed="rId3"/>
          <a:stretch>
            <a:fillRect/>
          </a:stretch>
        </p:blipFill>
        <p:spPr>
          <a:xfrm>
            <a:off x="7503994" y="714516"/>
            <a:ext cx="4044539" cy="2457619"/>
          </a:xfrm>
          <a:prstGeom prst="rect">
            <a:avLst/>
          </a:prstGeom>
        </p:spPr>
      </p:pic>
      <p:pic>
        <p:nvPicPr>
          <p:cNvPr id="4" name="Slika 3">
            <a:extLst>
              <a:ext uri="{FF2B5EF4-FFF2-40B4-BE49-F238E27FC236}">
                <a16:creationId xmlns:a16="http://schemas.microsoft.com/office/drawing/2014/main" id="{7F62DA1C-5E1C-4726-9F0C-EFDEBA70CC0B}"/>
              </a:ext>
            </a:extLst>
          </p:cNvPr>
          <p:cNvPicPr>
            <a:picLocks noChangeAspect="1"/>
          </p:cNvPicPr>
          <p:nvPr/>
        </p:nvPicPr>
        <p:blipFill>
          <a:blip r:embed="rId4"/>
          <a:stretch>
            <a:fillRect/>
          </a:stretch>
        </p:blipFill>
        <p:spPr>
          <a:xfrm>
            <a:off x="7503997" y="3765940"/>
            <a:ext cx="4044539" cy="2272516"/>
          </a:xfrm>
          <a:prstGeom prst="rect">
            <a:avLst/>
          </a:prstGeom>
          <a:scene3d>
            <a:camera prst="orthographicFront"/>
            <a:lightRig rig="threePt" dir="t">
              <a:rot lat="0" lon="0" rev="2700000"/>
            </a:lightRig>
          </a:scene3d>
          <a:sp3d contourW="6350">
            <a:bevelT h="38100"/>
            <a:contourClr>
              <a:srgbClr val="C0C0C0"/>
            </a:contourClr>
          </a:sp3d>
        </p:spPr>
      </p:pic>
      <p:pic>
        <p:nvPicPr>
          <p:cNvPr id="30" name="Picture 29">
            <a:extLst>
              <a:ext uri="{FF2B5EF4-FFF2-40B4-BE49-F238E27FC236}">
                <a16:creationId xmlns:a16="http://schemas.microsoft.com/office/drawing/2014/main" id="{D976ACB9-C2D4-45C2-924A-2CF7CFF511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sp>
        <p:nvSpPr>
          <p:cNvPr id="3" name="Rezervirano mjesto sadržaja 2">
            <a:extLst>
              <a:ext uri="{FF2B5EF4-FFF2-40B4-BE49-F238E27FC236}">
                <a16:creationId xmlns:a16="http://schemas.microsoft.com/office/drawing/2014/main" id="{257B0F37-BC7B-4AB1-BDE0-BFA4C6E20A66}"/>
              </a:ext>
            </a:extLst>
          </p:cNvPr>
          <p:cNvSpPr>
            <a:spLocks noGrp="1"/>
          </p:cNvSpPr>
          <p:nvPr>
            <p:ph sz="quarter" idx="13"/>
          </p:nvPr>
        </p:nvSpPr>
        <p:spPr>
          <a:xfrm>
            <a:off x="1054065" y="1140542"/>
            <a:ext cx="5855415" cy="5073994"/>
          </a:xfrm>
        </p:spPr>
        <p:txBody>
          <a:bodyPr>
            <a:normAutofit/>
          </a:bodyPr>
          <a:lstStyle/>
          <a:p>
            <a:pPr>
              <a:lnSpc>
                <a:spcPct val="110000"/>
              </a:lnSpc>
              <a:buFont typeface="Wingdings" panose="05000000000000000000" pitchFamily="2" charset="2"/>
              <a:buChar char="§"/>
            </a:pPr>
            <a:r>
              <a:rPr lang="hr-HR" cap="none" dirty="0">
                <a:latin typeface="Times New Roman" panose="02020603050405020304" pitchFamily="18" charset="0"/>
                <a:cs typeface="Times New Roman" panose="02020603050405020304" pitchFamily="18" charset="0"/>
              </a:rPr>
              <a:t>Ekološkim otiskom mjerimo naš utjecaj na planet Zemlju.</a:t>
            </a:r>
          </a:p>
          <a:p>
            <a:pPr>
              <a:lnSpc>
                <a:spcPct val="110000"/>
              </a:lnSpc>
              <a:buFont typeface="Wingdings" panose="05000000000000000000" pitchFamily="2" charset="2"/>
              <a:buChar char="§"/>
            </a:pPr>
            <a:r>
              <a:rPr lang="hr-HR" cap="none" dirty="0">
                <a:latin typeface="Times New Roman" panose="02020603050405020304" pitchFamily="18" charset="0"/>
                <a:cs typeface="Times New Roman" panose="02020603050405020304" pitchFamily="18" charset="0"/>
              </a:rPr>
              <a:t>Od ekološkog otiska ne možemo pobjeći, stalno nas lovi poput sjene koje se zapravo bojimo.</a:t>
            </a:r>
          </a:p>
          <a:p>
            <a:pPr>
              <a:lnSpc>
                <a:spcPct val="110000"/>
              </a:lnSpc>
              <a:buFont typeface="Wingdings" panose="05000000000000000000" pitchFamily="2" charset="2"/>
              <a:buChar char="§"/>
            </a:pPr>
            <a:r>
              <a:rPr lang="hr-HR" cap="none" dirty="0">
                <a:latin typeface="Times New Roman" panose="02020603050405020304" pitchFamily="18" charset="0"/>
                <a:cs typeface="Times New Roman" panose="02020603050405020304" pitchFamily="18" charset="0"/>
              </a:rPr>
              <a:t>Ekološki otisak nam zrcali kako zaista živimo, iskreno i precizno nam priča priču kako je razvoj zgazio održivost. </a:t>
            </a:r>
          </a:p>
          <a:p>
            <a:pPr>
              <a:lnSpc>
                <a:spcPct val="110000"/>
              </a:lnSpc>
              <a:buFont typeface="Wingdings" panose="05000000000000000000" pitchFamily="2" charset="2"/>
              <a:buChar char="§"/>
            </a:pPr>
            <a:r>
              <a:rPr lang="hr-HR" cap="none" dirty="0">
                <a:latin typeface="Times New Roman" panose="02020603050405020304" pitchFamily="18" charset="0"/>
                <a:cs typeface="Times New Roman" panose="02020603050405020304" pitchFamily="18" charset="0"/>
              </a:rPr>
              <a:t>Znamo da kada god nešto zgazimo kako je potrebna iznimna njega i pažnja, briga i skrb da se zgaženo ponovno uzdigne i nastavi rasti i živjeti.</a:t>
            </a:r>
          </a:p>
          <a:p>
            <a:pPr>
              <a:lnSpc>
                <a:spcPct val="110000"/>
              </a:lnSpc>
              <a:buFont typeface="Wingdings" panose="05000000000000000000" pitchFamily="2" charset="2"/>
              <a:buChar char="§"/>
            </a:pPr>
            <a:endParaRPr lang="hr-HR" sz="17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71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94BB97F1-328C-4A98-B838-6026798DD797}"/>
              </a:ext>
            </a:extLst>
          </p:cNvPr>
          <p:cNvPicPr>
            <a:picLocks noChangeAspect="1"/>
          </p:cNvPicPr>
          <p:nvPr/>
        </p:nvPicPr>
        <p:blipFill>
          <a:blip r:embed="rId2"/>
          <a:stretch>
            <a:fillRect/>
          </a:stretch>
        </p:blipFill>
        <p:spPr>
          <a:xfrm>
            <a:off x="8121445" y="1148732"/>
            <a:ext cx="3427091" cy="4569454"/>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1" name="Picture 10">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042DE831-F01B-4D45-9E22-D8FDD0726B4D}"/>
              </a:ext>
            </a:extLst>
          </p:cNvPr>
          <p:cNvSpPr>
            <a:spLocks noGrp="1"/>
          </p:cNvSpPr>
          <p:nvPr>
            <p:ph sz="quarter" idx="13"/>
          </p:nvPr>
        </p:nvSpPr>
        <p:spPr>
          <a:xfrm>
            <a:off x="875072" y="1042220"/>
            <a:ext cx="6602910" cy="5206182"/>
          </a:xfrm>
        </p:spPr>
        <p:txBody>
          <a:bodyPr>
            <a:normAutofit/>
          </a:bodyPr>
          <a:lstStyle/>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Ukoliko mi kao društvo resurse koristimo neodrživo, oni moraju propasti.</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Rast populacije mora se uskladiti s rastom stope potrošnje resursa. Prevelik broj ljudi na malom području prijetnja je lokalnim ekosustavima i okolišu. </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Postoje obnovljivi resursi koji su potrošivi, kao što su stabla, voda ili riblji fond. Našim neodgovornim korištenjem možemo ih trošiti više nego što se oni mogu obnoviti. </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Najveći ekološki otisak na planetu imaju Ujedinjeni Arapski Emirati, zatim slijedi SAD, Irska, Kuvajt  pa Novi Zeland.</a:t>
            </a:r>
          </a:p>
          <a:p>
            <a:pPr>
              <a:lnSpc>
                <a:spcPct val="110000"/>
              </a:lnSpc>
              <a:buFont typeface="Wingdings" panose="05000000000000000000" pitchFamily="2" charset="2"/>
              <a:buChar char="§"/>
            </a:pPr>
            <a:r>
              <a:rPr lang="hr-HR" sz="1600" cap="none" dirty="0">
                <a:latin typeface="Times New Roman" panose="02020603050405020304" pitchFamily="18" charset="0"/>
                <a:cs typeface="Times New Roman" panose="02020603050405020304" pitchFamily="18" charset="0"/>
              </a:rPr>
              <a:t>Najveći utjecaj na nosivi kapacitet i resurse u prirodi nema većina stanovništva koja je siromašna, nego bogata manjina. Ekološki otisak pokazuje kako bogatiji slojevi populacije imaju znatno veći ekološki otisak od siromašnijih.</a:t>
            </a:r>
          </a:p>
          <a:p>
            <a:pPr>
              <a:lnSpc>
                <a:spcPct val="110000"/>
              </a:lnSpc>
              <a:buFont typeface="Wingdings" panose="05000000000000000000" pitchFamily="2" charset="2"/>
              <a:buChar char="§"/>
            </a:pPr>
            <a:endParaRPr lang="hr-HR" sz="13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30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E1408BAF-1350-4BC5-9C72-82A08BB07B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52">
            <a:extLst>
              <a:ext uri="{FF2B5EF4-FFF2-40B4-BE49-F238E27FC236}">
                <a16:creationId xmlns:a16="http://schemas.microsoft.com/office/drawing/2014/main" id="{44E843C5-E258-463E-B6A7-03E24286BC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Rectangle 54">
            <a:extLst>
              <a:ext uri="{FF2B5EF4-FFF2-40B4-BE49-F238E27FC236}">
                <a16:creationId xmlns:a16="http://schemas.microsoft.com/office/drawing/2014/main" id="{5D2CA358-2EA6-49C2-AAEF-0C79C1F76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2">
            <a:extLst>
              <a:ext uri="{FF2B5EF4-FFF2-40B4-BE49-F238E27FC236}">
                <a16:creationId xmlns:a16="http://schemas.microsoft.com/office/drawing/2014/main" id="{AAD74829-8970-4A28-B5F6-387E0E313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C681231B-5BCD-4E8B-96F8-EDFD7633AB5D}"/>
              </a:ext>
            </a:extLst>
          </p:cNvPr>
          <p:cNvPicPr>
            <a:picLocks noChangeAspect="1"/>
          </p:cNvPicPr>
          <p:nvPr/>
        </p:nvPicPr>
        <p:blipFill>
          <a:blip r:embed="rId4"/>
          <a:stretch>
            <a:fillRect/>
          </a:stretch>
        </p:blipFill>
        <p:spPr>
          <a:xfrm>
            <a:off x="5499955" y="2722078"/>
            <a:ext cx="1989875" cy="1689143"/>
          </a:xfrm>
          <a:prstGeom prst="rect">
            <a:avLst/>
          </a:prstGeom>
          <a:scene3d>
            <a:camera prst="orthographicFront"/>
            <a:lightRig rig="threePt" dir="t">
              <a:rot lat="0" lon="0" rev="2700000"/>
            </a:lightRig>
          </a:scene3d>
          <a:sp3d contourW="6350">
            <a:bevelT h="38100"/>
            <a:contourClr>
              <a:srgbClr val="C0C0C0"/>
            </a:contourClr>
          </a:sp3d>
        </p:spPr>
      </p:pic>
      <p:pic>
        <p:nvPicPr>
          <p:cNvPr id="9" name="Slika 8">
            <a:extLst>
              <a:ext uri="{FF2B5EF4-FFF2-40B4-BE49-F238E27FC236}">
                <a16:creationId xmlns:a16="http://schemas.microsoft.com/office/drawing/2014/main" id="{D271B9ED-0B5C-41D1-8034-9190D8ABC648}"/>
              </a:ext>
            </a:extLst>
          </p:cNvPr>
          <p:cNvPicPr>
            <a:picLocks noChangeAspect="1"/>
          </p:cNvPicPr>
          <p:nvPr/>
        </p:nvPicPr>
        <p:blipFill>
          <a:blip r:embed="rId5"/>
          <a:stretch>
            <a:fillRect/>
          </a:stretch>
        </p:blipFill>
        <p:spPr>
          <a:xfrm>
            <a:off x="3478490" y="2722078"/>
            <a:ext cx="1795323" cy="1689143"/>
          </a:xfrm>
          <a:prstGeom prst="rect">
            <a:avLst/>
          </a:prstGeom>
          <a:scene3d>
            <a:camera prst="orthographicFront"/>
            <a:lightRig rig="threePt" dir="t">
              <a:rot lat="0" lon="0" rev="2700000"/>
            </a:lightRig>
          </a:scene3d>
          <a:sp3d contourW="6350">
            <a:bevelT h="38100"/>
            <a:contourClr>
              <a:srgbClr val="C0C0C0"/>
            </a:contourClr>
          </a:sp3d>
        </p:spPr>
      </p:pic>
      <p:pic>
        <p:nvPicPr>
          <p:cNvPr id="59" name="Picture 58">
            <a:extLst>
              <a:ext uri="{FF2B5EF4-FFF2-40B4-BE49-F238E27FC236}">
                <a16:creationId xmlns:a16="http://schemas.microsoft.com/office/drawing/2014/main" id="{D976ACB9-C2D4-45C2-924A-2CF7CFF511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2"/>
            <a:ext cx="12192000" cy="6858000"/>
          </a:xfrm>
          <a:prstGeom prst="rect">
            <a:avLst/>
          </a:prstGeom>
        </p:spPr>
      </p:pic>
      <p:graphicFrame>
        <p:nvGraphicFramePr>
          <p:cNvPr id="28" name="TekstniOkvir 7">
            <a:extLst>
              <a:ext uri="{FF2B5EF4-FFF2-40B4-BE49-F238E27FC236}">
                <a16:creationId xmlns:a16="http://schemas.microsoft.com/office/drawing/2014/main" id="{5A16B150-B8BF-22DF-E6E6-C249F93B5F58}"/>
              </a:ext>
            </a:extLst>
          </p:cNvPr>
          <p:cNvGraphicFramePr/>
          <p:nvPr>
            <p:extLst>
              <p:ext uri="{D42A27DB-BD31-4B8C-83A1-F6EECF244321}">
                <p14:modId xmlns:p14="http://schemas.microsoft.com/office/powerpoint/2010/main" val="2272404532"/>
              </p:ext>
            </p:extLst>
          </p:nvPr>
        </p:nvGraphicFramePr>
        <p:xfrm>
          <a:off x="226143" y="0"/>
          <a:ext cx="10529842" cy="67872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8411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28B170-B7BC-4BDA-AF69-28A89C4F89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a:extLst>
              <a:ext uri="{FF2B5EF4-FFF2-40B4-BE49-F238E27FC236}">
                <a16:creationId xmlns:a16="http://schemas.microsoft.com/office/drawing/2014/main" id="{9FB17073-5ABC-4CE2-88C1-1C95CEB66951}"/>
              </a:ext>
            </a:extLst>
          </p:cNvPr>
          <p:cNvPicPr>
            <a:picLocks noChangeAspect="1"/>
          </p:cNvPicPr>
          <p:nvPr/>
        </p:nvPicPr>
        <p:blipFill>
          <a:blip r:embed="rId2"/>
          <a:stretch>
            <a:fillRect/>
          </a:stretch>
        </p:blipFill>
        <p:spPr>
          <a:xfrm>
            <a:off x="8121445" y="2293172"/>
            <a:ext cx="3427091" cy="228057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8" name="Picture 27">
            <a:extLst>
              <a:ext uri="{FF2B5EF4-FFF2-40B4-BE49-F238E27FC236}">
                <a16:creationId xmlns:a16="http://schemas.microsoft.com/office/drawing/2014/main" id="{2E1E8C82-833C-4573-807A-A01BED375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zervirano mjesto sadržaja 2">
            <a:extLst>
              <a:ext uri="{FF2B5EF4-FFF2-40B4-BE49-F238E27FC236}">
                <a16:creationId xmlns:a16="http://schemas.microsoft.com/office/drawing/2014/main" id="{3A1B7881-D399-4B30-8AC1-71CFBC0CDCDD}"/>
              </a:ext>
            </a:extLst>
          </p:cNvPr>
          <p:cNvSpPr>
            <a:spLocks noGrp="1"/>
          </p:cNvSpPr>
          <p:nvPr>
            <p:ph sz="quarter" idx="13"/>
          </p:nvPr>
        </p:nvSpPr>
        <p:spPr>
          <a:xfrm>
            <a:off x="913774" y="961534"/>
            <a:ext cx="6564207" cy="5286867"/>
          </a:xfrm>
        </p:spPr>
        <p:txBody>
          <a:bodyPr>
            <a:normAutofit/>
          </a:bodyPr>
          <a:lstStyle/>
          <a:p>
            <a:pPr>
              <a:lnSpc>
                <a:spcPct val="110000"/>
              </a:lnSpc>
            </a:pPr>
            <a:r>
              <a:rPr lang="hr-HR" sz="1600" cap="none" dirty="0">
                <a:latin typeface="Times New Roman" panose="02020603050405020304" pitchFamily="18" charset="0"/>
                <a:cs typeface="Times New Roman" panose="02020603050405020304" pitchFamily="18" charset="0"/>
              </a:rPr>
              <a:t>Najveća prepreka za održivi razvoj jest neznanje i nedovoljna razina svijesti za njegovo prihvaćanje i primjenu. Sve prepreke započinju svoj put iz ovog izvora. Ovdje su temelji naše nesposobnosti da se pogledamo u ogledalo, da zbrojimo dva i dva, da zakočimo neodrživu jurnjavu prema ničemu.</a:t>
            </a:r>
          </a:p>
          <a:p>
            <a:pPr>
              <a:lnSpc>
                <a:spcPct val="110000"/>
              </a:lnSpc>
            </a:pPr>
            <a:r>
              <a:rPr lang="hr-HR" sz="1600" cap="none" dirty="0">
                <a:latin typeface="Times New Roman" panose="02020603050405020304" pitchFamily="18" charset="0"/>
                <a:cs typeface="Times New Roman" panose="02020603050405020304" pitchFamily="18" charset="0"/>
              </a:rPr>
              <a:t>Ne radimo dovoljno na podizanju svijesti i ne educiramo ljude, pa ih onda zatrpavamo zastrašujućim naslovima o sudnjem danu, potapanju gradova i post-apokaliptičnim scenarijima. Onda je jedne godine aktualno globalno zatopljenje, a druge godine globalno zahlađenje. Zavisno što se prodaje. Zavisno kakva je temperatura vani.</a:t>
            </a:r>
          </a:p>
          <a:p>
            <a:pPr>
              <a:lnSpc>
                <a:spcPct val="110000"/>
              </a:lnSpc>
            </a:pPr>
            <a:r>
              <a:rPr lang="hr-HR" sz="1600" cap="none" dirty="0">
                <a:latin typeface="Times New Roman" panose="02020603050405020304" pitchFamily="18" charset="0"/>
                <a:cs typeface="Times New Roman" panose="02020603050405020304" pitchFamily="18" charset="0"/>
              </a:rPr>
              <a:t>Stoga je potrebno raditi na podizanju svijesti o potrebi smanjenja našeg štetnog utjecaja na okoliš i atmosferu te iskorištavanja prirodnih resursa jednostavnom promjenom svakodnevnih navika.</a:t>
            </a:r>
          </a:p>
          <a:p>
            <a:pPr>
              <a:lnSpc>
                <a:spcPct val="110000"/>
              </a:lnSpc>
            </a:pPr>
            <a:r>
              <a:rPr lang="hr-HR" sz="1600" cap="none" dirty="0">
                <a:latin typeface="Times New Roman" panose="02020603050405020304" pitchFamily="18" charset="0"/>
                <a:cs typeface="Times New Roman" panose="02020603050405020304" pitchFamily="18" charset="0"/>
              </a:rPr>
              <a:t>Promjenama svakodnevnih navika poput korištenja ekološki prihvatljivih vrećica, odvajanja otpada, štednje energije, doprinesu zajedničkom cilju očuvanja okoliša.</a:t>
            </a:r>
          </a:p>
        </p:txBody>
      </p:sp>
    </p:spTree>
    <p:extLst>
      <p:ext uri="{BB962C8B-B14F-4D97-AF65-F5344CB8AC3E}">
        <p14:creationId xmlns:p14="http://schemas.microsoft.com/office/powerpoint/2010/main" val="2585993810"/>
      </p:ext>
    </p:extLst>
  </p:cSld>
  <p:clrMapOvr>
    <a:masterClrMapping/>
  </p:clrMapOvr>
</p:sld>
</file>

<file path=ppt/theme/theme1.xml><?xml version="1.0" encoding="utf-8"?>
<a:theme xmlns:a="http://schemas.openxmlformats.org/drawingml/2006/main" name="Kapljic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Default Theme</Template>
  <TotalTime>318</TotalTime>
  <Words>1339</Words>
  <Application>Microsoft Office PowerPoint</Application>
  <PresentationFormat>Widescreen</PresentationFormat>
  <Paragraphs>49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Times New Roman</vt:lpstr>
      <vt:lpstr>Tw Cen MT</vt:lpstr>
      <vt:lpstr>Wingdings</vt:lpstr>
      <vt:lpstr>Kapljica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Literatura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Ledenjaci nestaju ako u zimi padne manje snijega nego što ga se otopi tijekom ljeta.  Ledenjaci nestaju diljem svijeta, no znanstvenici su posebno zabrinuti za ledenjake na Aljasci.  U posljednjih 50 godina na Aljasci je nestalo tisuće kubičnih metara leda.</dc:title>
  <dc:creator>Rosanda</dc:creator>
  <cp:lastModifiedBy>Zorana Vekić</cp:lastModifiedBy>
  <cp:revision>21</cp:revision>
  <dcterms:created xsi:type="dcterms:W3CDTF">2023-11-11T15:06:14Z</dcterms:created>
  <dcterms:modified xsi:type="dcterms:W3CDTF">2023-11-14T10:08:53Z</dcterms:modified>
</cp:coreProperties>
</file>