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3" autoAdjust="0"/>
    <p:restoredTop sz="94660"/>
  </p:normalViewPr>
  <p:slideViewPr>
    <p:cSldViewPr snapToGrid="0">
      <p:cViewPr varScale="1">
        <p:scale>
          <a:sx n="69" d="100"/>
          <a:sy n="69" d="100"/>
        </p:scale>
        <p:origin x="9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3ED979-4053-4928-A3B4-A9F6B219138D}"/>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a:p>
        </p:txBody>
      </p:sp>
      <p:sp>
        <p:nvSpPr>
          <p:cNvPr id="3" name="Podnaslov 2">
            <a:extLst>
              <a:ext uri="{FF2B5EF4-FFF2-40B4-BE49-F238E27FC236}">
                <a16:creationId xmlns:a16="http://schemas.microsoft.com/office/drawing/2014/main" id="{6948D154-2538-41BB-A372-F57BC1A5E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Rezervirano mjesto datuma 3">
            <a:extLst>
              <a:ext uri="{FF2B5EF4-FFF2-40B4-BE49-F238E27FC236}">
                <a16:creationId xmlns:a16="http://schemas.microsoft.com/office/drawing/2014/main" id="{2F1C9AF4-31EB-40A2-8DC5-F0163CD80E4A}"/>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5" name="Rezervirano mjesto podnožja 4">
            <a:extLst>
              <a:ext uri="{FF2B5EF4-FFF2-40B4-BE49-F238E27FC236}">
                <a16:creationId xmlns:a16="http://schemas.microsoft.com/office/drawing/2014/main" id="{8454956D-E2E1-4C1A-A33B-E177C2B12297}"/>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807A6F82-8B8B-4BC1-9DEF-A061488BE91F}"/>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261296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CF53CE-99CC-4821-94DC-1CDE5BD040ED}"/>
              </a:ext>
            </a:extLst>
          </p:cNvPr>
          <p:cNvSpPr>
            <a:spLocks noGrp="1"/>
          </p:cNvSpPr>
          <p:nvPr>
            <p:ph type="title"/>
          </p:nvPr>
        </p:nvSpPr>
        <p:spPr/>
        <p:txBody>
          <a:bodyPr/>
          <a:lstStyle/>
          <a:p>
            <a:r>
              <a:rPr lang="hr-HR"/>
              <a:t>Kliknite da biste uredili stil naslova matrice</a:t>
            </a:r>
            <a:endParaRPr lang="en-US"/>
          </a:p>
        </p:txBody>
      </p:sp>
      <p:sp>
        <p:nvSpPr>
          <p:cNvPr id="3" name="Rezervirano mjesto okomitog teksta 2">
            <a:extLst>
              <a:ext uri="{FF2B5EF4-FFF2-40B4-BE49-F238E27FC236}">
                <a16:creationId xmlns:a16="http://schemas.microsoft.com/office/drawing/2014/main" id="{028B8EEC-89F3-429A-9DF8-AA611D0BA031}"/>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958D799D-5828-454C-9EA5-87B31BD83982}"/>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5" name="Rezervirano mjesto podnožja 4">
            <a:extLst>
              <a:ext uri="{FF2B5EF4-FFF2-40B4-BE49-F238E27FC236}">
                <a16:creationId xmlns:a16="http://schemas.microsoft.com/office/drawing/2014/main" id="{1AE2FF72-4C9C-46D2-9BD0-4A278E52F5F9}"/>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07693E45-71E5-48EA-AF1E-35E0A6567065}"/>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200042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186144BF-8F48-4B7C-A927-8CBA45AC7489}"/>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a:p>
        </p:txBody>
      </p:sp>
      <p:sp>
        <p:nvSpPr>
          <p:cNvPr id="3" name="Rezervirano mjesto okomitog teksta 2">
            <a:extLst>
              <a:ext uri="{FF2B5EF4-FFF2-40B4-BE49-F238E27FC236}">
                <a16:creationId xmlns:a16="http://schemas.microsoft.com/office/drawing/2014/main" id="{018F52CD-3CBA-4537-AAFE-7692F31602FB}"/>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7B8FE3E7-87DB-4F25-92CE-DEEF0662399D}"/>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5" name="Rezervirano mjesto podnožja 4">
            <a:extLst>
              <a:ext uri="{FF2B5EF4-FFF2-40B4-BE49-F238E27FC236}">
                <a16:creationId xmlns:a16="http://schemas.microsoft.com/office/drawing/2014/main" id="{E1122D31-75E8-46D8-8BFF-F93D2F9B3F53}"/>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04C1D23F-DB32-4CEA-97F7-77AF841D4D35}"/>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271832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8E1AA1-0580-4C08-90A8-9DFF75DBAE2B}"/>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DB75B1B1-10A0-47ED-AAA0-A6D3CA0C1268}"/>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A7339D99-964B-49B4-A397-3A8AB51FD7C1}"/>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5" name="Rezervirano mjesto podnožja 4">
            <a:extLst>
              <a:ext uri="{FF2B5EF4-FFF2-40B4-BE49-F238E27FC236}">
                <a16:creationId xmlns:a16="http://schemas.microsoft.com/office/drawing/2014/main" id="{EE844F4D-F0D6-42B7-8593-4D54491AFE16}"/>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C800B82D-6441-4D1D-A2FD-6ABC13400240}"/>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177477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C68498-9F2B-4668-9DC6-AA8C604475D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9D0F0AAE-F3CE-41BF-BB7D-4993F2500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A43C568E-E3B1-45F6-AA89-ADD04006633B}"/>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5" name="Rezervirano mjesto podnožja 4">
            <a:extLst>
              <a:ext uri="{FF2B5EF4-FFF2-40B4-BE49-F238E27FC236}">
                <a16:creationId xmlns:a16="http://schemas.microsoft.com/office/drawing/2014/main" id="{E9DFCEDA-B785-430B-85D0-06A35848BE28}"/>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5861E15B-F05A-4506-A48D-D9DA6E3F01E6}"/>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160251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CE6AE4-7CA3-463F-AD13-D05B6E6553F4}"/>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CFFDE8D7-2921-40AB-8301-4B3D604FC21F}"/>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sadržaja 3">
            <a:extLst>
              <a:ext uri="{FF2B5EF4-FFF2-40B4-BE49-F238E27FC236}">
                <a16:creationId xmlns:a16="http://schemas.microsoft.com/office/drawing/2014/main" id="{8DD2D29C-96B9-4027-98FB-595290DC6607}"/>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datuma 4">
            <a:extLst>
              <a:ext uri="{FF2B5EF4-FFF2-40B4-BE49-F238E27FC236}">
                <a16:creationId xmlns:a16="http://schemas.microsoft.com/office/drawing/2014/main" id="{0B1C8F81-19EA-4C21-904D-710CC8F06F6D}"/>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6" name="Rezervirano mjesto podnožja 5">
            <a:extLst>
              <a:ext uri="{FF2B5EF4-FFF2-40B4-BE49-F238E27FC236}">
                <a16:creationId xmlns:a16="http://schemas.microsoft.com/office/drawing/2014/main" id="{F04516CD-21BE-42EE-AECE-13B774EED031}"/>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BA61D056-58F0-4BB1-BD33-F0317E38338A}"/>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216159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224000-AFCC-410A-AC66-3ACAE699B08A}"/>
              </a:ext>
            </a:extLst>
          </p:cNvPr>
          <p:cNvSpPr>
            <a:spLocks noGrp="1"/>
          </p:cNvSpPr>
          <p:nvPr>
            <p:ph type="title"/>
          </p:nvPr>
        </p:nvSpPr>
        <p:spPr>
          <a:xfrm>
            <a:off x="839788" y="365125"/>
            <a:ext cx="10515600" cy="1325563"/>
          </a:xfrm>
        </p:spPr>
        <p:txBody>
          <a:body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5AF53F4E-460B-4C97-8E6A-0B116B8A88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504C5C0-E0B3-4300-80EA-93FD405FC855}"/>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teksta 4">
            <a:extLst>
              <a:ext uri="{FF2B5EF4-FFF2-40B4-BE49-F238E27FC236}">
                <a16:creationId xmlns:a16="http://schemas.microsoft.com/office/drawing/2014/main" id="{6212F88B-22AF-401F-B085-679D2B66C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A87E4835-E144-4DB5-9A2C-E435316F3224}"/>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7" name="Rezervirano mjesto datuma 6">
            <a:extLst>
              <a:ext uri="{FF2B5EF4-FFF2-40B4-BE49-F238E27FC236}">
                <a16:creationId xmlns:a16="http://schemas.microsoft.com/office/drawing/2014/main" id="{9D2FF51B-05C1-4356-ADCF-8AC229890486}"/>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8" name="Rezervirano mjesto podnožja 7">
            <a:extLst>
              <a:ext uri="{FF2B5EF4-FFF2-40B4-BE49-F238E27FC236}">
                <a16:creationId xmlns:a16="http://schemas.microsoft.com/office/drawing/2014/main" id="{688E8793-5528-493E-A4E9-0D564BAA7D67}"/>
              </a:ext>
            </a:extLst>
          </p:cNvPr>
          <p:cNvSpPr>
            <a:spLocks noGrp="1"/>
          </p:cNvSpPr>
          <p:nvPr>
            <p:ph type="ftr" sz="quarter" idx="11"/>
          </p:nvPr>
        </p:nvSpPr>
        <p:spPr/>
        <p:txBody>
          <a:bodyPr/>
          <a:lstStyle/>
          <a:p>
            <a:endParaRPr lang="en-US"/>
          </a:p>
        </p:txBody>
      </p:sp>
      <p:sp>
        <p:nvSpPr>
          <p:cNvPr id="9" name="Rezervirano mjesto broja slajda 8">
            <a:extLst>
              <a:ext uri="{FF2B5EF4-FFF2-40B4-BE49-F238E27FC236}">
                <a16:creationId xmlns:a16="http://schemas.microsoft.com/office/drawing/2014/main" id="{45952C8E-E4DB-4B60-BFCF-CECB347120B6}"/>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89012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87E052-345B-4AB4-9C82-B0F5399D7003}"/>
              </a:ext>
            </a:extLst>
          </p:cNvPr>
          <p:cNvSpPr>
            <a:spLocks noGrp="1"/>
          </p:cNvSpPr>
          <p:nvPr>
            <p:ph type="title"/>
          </p:nvPr>
        </p:nvSpPr>
        <p:spPr/>
        <p:txBody>
          <a:bodyPr/>
          <a:lstStyle/>
          <a:p>
            <a:r>
              <a:rPr lang="hr-HR"/>
              <a:t>Kliknite da biste uredili stil naslova matrice</a:t>
            </a:r>
            <a:endParaRPr lang="en-US"/>
          </a:p>
        </p:txBody>
      </p:sp>
      <p:sp>
        <p:nvSpPr>
          <p:cNvPr id="3" name="Rezervirano mjesto datuma 2">
            <a:extLst>
              <a:ext uri="{FF2B5EF4-FFF2-40B4-BE49-F238E27FC236}">
                <a16:creationId xmlns:a16="http://schemas.microsoft.com/office/drawing/2014/main" id="{1D352AFE-7382-4B33-8C50-299A2156D820}"/>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4" name="Rezervirano mjesto podnožja 3">
            <a:extLst>
              <a:ext uri="{FF2B5EF4-FFF2-40B4-BE49-F238E27FC236}">
                <a16:creationId xmlns:a16="http://schemas.microsoft.com/office/drawing/2014/main" id="{CFB1A340-25E0-4C31-BB28-0032D0B7F99D}"/>
              </a:ext>
            </a:extLst>
          </p:cNvPr>
          <p:cNvSpPr>
            <a:spLocks noGrp="1"/>
          </p:cNvSpPr>
          <p:nvPr>
            <p:ph type="ftr" sz="quarter" idx="11"/>
          </p:nvPr>
        </p:nvSpPr>
        <p:spPr/>
        <p:txBody>
          <a:bodyPr/>
          <a:lstStyle/>
          <a:p>
            <a:endParaRPr lang="en-US"/>
          </a:p>
        </p:txBody>
      </p:sp>
      <p:sp>
        <p:nvSpPr>
          <p:cNvPr id="5" name="Rezervirano mjesto broja slajda 4">
            <a:extLst>
              <a:ext uri="{FF2B5EF4-FFF2-40B4-BE49-F238E27FC236}">
                <a16:creationId xmlns:a16="http://schemas.microsoft.com/office/drawing/2014/main" id="{91CC04B7-BFE6-43EF-8D70-E5C3B84DCF12}"/>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197991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DD63FAC9-EBF9-43CB-AC85-070DB918E93A}"/>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3" name="Rezervirano mjesto podnožja 2">
            <a:extLst>
              <a:ext uri="{FF2B5EF4-FFF2-40B4-BE49-F238E27FC236}">
                <a16:creationId xmlns:a16="http://schemas.microsoft.com/office/drawing/2014/main" id="{9AF1319C-B17C-44C3-A179-CD09B7FFDA1A}"/>
              </a:ext>
            </a:extLst>
          </p:cNvPr>
          <p:cNvSpPr>
            <a:spLocks noGrp="1"/>
          </p:cNvSpPr>
          <p:nvPr>
            <p:ph type="ftr" sz="quarter" idx="11"/>
          </p:nvPr>
        </p:nvSpPr>
        <p:spPr/>
        <p:txBody>
          <a:bodyPr/>
          <a:lstStyle/>
          <a:p>
            <a:endParaRPr lang="en-US"/>
          </a:p>
        </p:txBody>
      </p:sp>
      <p:sp>
        <p:nvSpPr>
          <p:cNvPr id="4" name="Rezervirano mjesto broja slajda 3">
            <a:extLst>
              <a:ext uri="{FF2B5EF4-FFF2-40B4-BE49-F238E27FC236}">
                <a16:creationId xmlns:a16="http://schemas.microsoft.com/office/drawing/2014/main" id="{88DFA064-6DC6-43DD-B25B-1BE8F8B0E998}"/>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234622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8074E6-4342-436C-934F-BC7426A43EF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FE3EB424-537D-4028-BB27-42EBBC90E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teksta 3">
            <a:extLst>
              <a:ext uri="{FF2B5EF4-FFF2-40B4-BE49-F238E27FC236}">
                <a16:creationId xmlns:a16="http://schemas.microsoft.com/office/drawing/2014/main" id="{AE4AE66E-9230-4106-AAA1-CE3B0BF9D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3BCB640D-641F-467E-A0DE-5DE1252745A7}"/>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6" name="Rezervirano mjesto podnožja 5">
            <a:extLst>
              <a:ext uri="{FF2B5EF4-FFF2-40B4-BE49-F238E27FC236}">
                <a16:creationId xmlns:a16="http://schemas.microsoft.com/office/drawing/2014/main" id="{D495CD3B-1502-47D8-8A24-6BFAF71446B8}"/>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3EEFE56F-8600-4735-B62F-4F205A8CD18A}"/>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108418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699D20-C83B-48D6-AC1D-FD22FD7D3E3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like 2">
            <a:extLst>
              <a:ext uri="{FF2B5EF4-FFF2-40B4-BE49-F238E27FC236}">
                <a16:creationId xmlns:a16="http://schemas.microsoft.com/office/drawing/2014/main" id="{E409C3FA-1D7A-4D15-845F-D540A1439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a:extLst>
              <a:ext uri="{FF2B5EF4-FFF2-40B4-BE49-F238E27FC236}">
                <a16:creationId xmlns:a16="http://schemas.microsoft.com/office/drawing/2014/main" id="{7BB907D4-5E24-4EDD-8038-47A362E8E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C02ACD3-2146-4218-ADB6-5E43DCDD9234}"/>
              </a:ext>
            </a:extLst>
          </p:cNvPr>
          <p:cNvSpPr>
            <a:spLocks noGrp="1"/>
          </p:cNvSpPr>
          <p:nvPr>
            <p:ph type="dt" sz="half" idx="10"/>
          </p:nvPr>
        </p:nvSpPr>
        <p:spPr/>
        <p:txBody>
          <a:bodyPr/>
          <a:lstStyle/>
          <a:p>
            <a:fld id="{75EC5354-7157-45A6-A6A1-D1AD6615266A}" type="datetimeFigureOut">
              <a:rPr lang="en-US" smtClean="0"/>
              <a:t>1/13/2023</a:t>
            </a:fld>
            <a:endParaRPr lang="en-US"/>
          </a:p>
        </p:txBody>
      </p:sp>
      <p:sp>
        <p:nvSpPr>
          <p:cNvPr id="6" name="Rezervirano mjesto podnožja 5">
            <a:extLst>
              <a:ext uri="{FF2B5EF4-FFF2-40B4-BE49-F238E27FC236}">
                <a16:creationId xmlns:a16="http://schemas.microsoft.com/office/drawing/2014/main" id="{0C8AAB89-FFC1-4570-BD1E-B15EB55BBCD6}"/>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A15530CA-34D4-4939-BEEE-64E45878A741}"/>
              </a:ext>
            </a:extLst>
          </p:cNvPr>
          <p:cNvSpPr>
            <a:spLocks noGrp="1"/>
          </p:cNvSpPr>
          <p:nvPr>
            <p:ph type="sldNum" sz="quarter" idx="12"/>
          </p:nvPr>
        </p:nvSpPr>
        <p:spPr/>
        <p:txBody>
          <a:bodyPr/>
          <a:lstStyle/>
          <a:p>
            <a:fld id="{7ED01BF5-4F56-4F5E-AEA3-A55535621A40}" type="slidenum">
              <a:rPr lang="en-US" smtClean="0"/>
              <a:t>‹#›</a:t>
            </a:fld>
            <a:endParaRPr lang="en-US"/>
          </a:p>
        </p:txBody>
      </p:sp>
    </p:spTree>
    <p:extLst>
      <p:ext uri="{BB962C8B-B14F-4D97-AF65-F5344CB8AC3E}">
        <p14:creationId xmlns:p14="http://schemas.microsoft.com/office/powerpoint/2010/main" val="131420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3B965F0-F509-4BEA-9E85-774E7D64F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1A28AA1E-54D6-4052-8AD9-FF67B6C40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9DFEDFE1-1237-4D27-B72E-C061F5262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C5354-7157-45A6-A6A1-D1AD6615266A}" type="datetimeFigureOut">
              <a:rPr lang="en-US" smtClean="0"/>
              <a:t>1/13/2023</a:t>
            </a:fld>
            <a:endParaRPr lang="en-US"/>
          </a:p>
        </p:txBody>
      </p:sp>
      <p:sp>
        <p:nvSpPr>
          <p:cNvPr id="5" name="Rezervirano mjesto podnožja 4">
            <a:extLst>
              <a:ext uri="{FF2B5EF4-FFF2-40B4-BE49-F238E27FC236}">
                <a16:creationId xmlns:a16="http://schemas.microsoft.com/office/drawing/2014/main" id="{3F3D79AA-5F58-4664-8C8B-75E11F19C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Rezervirano mjesto broja slajda 5">
            <a:extLst>
              <a:ext uri="{FF2B5EF4-FFF2-40B4-BE49-F238E27FC236}">
                <a16:creationId xmlns:a16="http://schemas.microsoft.com/office/drawing/2014/main" id="{CF86372C-A956-4ADF-AD64-D9FC52135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01BF5-4F56-4F5E-AEA3-A55535621A40}" type="slidenum">
              <a:rPr lang="en-US" smtClean="0"/>
              <a:t>‹#›</a:t>
            </a:fld>
            <a:endParaRPr lang="en-US"/>
          </a:p>
        </p:txBody>
      </p:sp>
    </p:spTree>
    <p:extLst>
      <p:ext uri="{BB962C8B-B14F-4D97-AF65-F5344CB8AC3E}">
        <p14:creationId xmlns:p14="http://schemas.microsoft.com/office/powerpoint/2010/main" val="407397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5.mp4" /><Relationship Id="rId1" Type="http://schemas.microsoft.com/office/2007/relationships/media" Target="../media/media5.mp4" /><Relationship Id="rId5" Type="http://schemas.openxmlformats.org/officeDocument/2006/relationships/image" Target="../media/image6.png" /><Relationship Id="rId4" Type="http://schemas.openxmlformats.org/officeDocument/2006/relationships/image" Target="../media/image1.jpg" /></Relationships>
</file>

<file path=ppt/slides/_rels/slide1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6.mp4" /><Relationship Id="rId1" Type="http://schemas.microsoft.com/office/2007/relationships/media" Target="../media/media6.mp4" /><Relationship Id="rId5" Type="http://schemas.openxmlformats.org/officeDocument/2006/relationships/image" Target="../media/image7.png" /><Relationship Id="rId4" Type="http://schemas.openxmlformats.org/officeDocument/2006/relationships/image" Target="../media/image1.jpg" /></Relationships>
</file>

<file path=ppt/slides/_rels/slide1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7.mp4" /><Relationship Id="rId1" Type="http://schemas.microsoft.com/office/2007/relationships/media" Target="../media/media7.mp4" /><Relationship Id="rId5" Type="http://schemas.openxmlformats.org/officeDocument/2006/relationships/image" Target="../media/image8.png" /><Relationship Id="rId4" Type="http://schemas.openxmlformats.org/officeDocument/2006/relationships/image" Target="../media/image1.jpg" /></Relationships>
</file>

<file path=ppt/slides/_rels/slide16.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1.mp4" /><Relationship Id="rId1" Type="http://schemas.microsoft.com/office/2007/relationships/media" Target="../media/media1.mp4" /><Relationship Id="rId5" Type="http://schemas.openxmlformats.org/officeDocument/2006/relationships/image" Target="../media/image2.png" /><Relationship Id="rId4" Type="http://schemas.openxmlformats.org/officeDocument/2006/relationships/image" Target="../media/image1.jpg" /></Relationships>
</file>

<file path=ppt/slides/_rels/slide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2.mp4" /><Relationship Id="rId1" Type="http://schemas.microsoft.com/office/2007/relationships/media" Target="../media/media2.mp4" /><Relationship Id="rId5" Type="http://schemas.openxmlformats.org/officeDocument/2006/relationships/image" Target="../media/image3.png" /><Relationship Id="rId4" Type="http://schemas.openxmlformats.org/officeDocument/2006/relationships/image" Target="../media/image1.jpg" /></Relationships>
</file>

<file path=ppt/slides/_rels/slide6.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3.mp4" /><Relationship Id="rId1" Type="http://schemas.microsoft.com/office/2007/relationships/media" Target="../media/media3.mp4" /><Relationship Id="rId5" Type="http://schemas.openxmlformats.org/officeDocument/2006/relationships/image" Target="../media/image4.png" /><Relationship Id="rId4" Type="http://schemas.openxmlformats.org/officeDocument/2006/relationships/image" Target="../media/image1.jpg" /></Relationships>
</file>

<file path=ppt/slides/_rels/slide8.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video" Target="../media/media4.mp4" /><Relationship Id="rId1" Type="http://schemas.microsoft.com/office/2007/relationships/media" Target="../media/media4.mp4" /><Relationship Id="rId5" Type="http://schemas.openxmlformats.org/officeDocument/2006/relationships/image" Target="../media/image5.png" /><Relationship Id="rId4" Type="http://schemas.openxmlformats.org/officeDocument/2006/relationships/image" Target="../media/image1.jp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39638" y="1158558"/>
            <a:ext cx="6982690" cy="578531"/>
          </a:xfrm>
          <a:effectLst>
            <a:outerShdw blurRad="50800" dist="38100" dir="2700000" algn="tl" rotWithShape="0">
              <a:prstClr val="black">
                <a:alpha val="40000"/>
              </a:prstClr>
            </a:outerShdw>
          </a:effectLst>
        </p:spPr>
        <p:txBody>
          <a:bodyPr>
            <a:normAutofit fontScale="90000"/>
          </a:bodyPr>
          <a:lstStyle/>
          <a:p>
            <a:r>
              <a:rPr lang="hr-HR" sz="3600">
                <a:solidFill>
                  <a:srgbClr val="FFFFFF"/>
                </a:solidFill>
              </a:rPr>
              <a:t>Secondary School Metkovic, Croatia</a:t>
            </a:r>
            <a:endParaRPr lang="en-US" sz="3600">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HR" sz="5200">
                <a:solidFill>
                  <a:srgbClr val="FFFFFF"/>
                </a:solidFill>
              </a:rPr>
              <a:t>Interview with the Famously Departed Julius Caesar</a:t>
            </a:r>
            <a:endParaRPr lang="en-US" sz="5200">
              <a:solidFill>
                <a:srgbClr val="FFFFFF"/>
              </a:solidFill>
            </a:endParaRPr>
          </a:p>
        </p:txBody>
      </p:sp>
    </p:spTree>
    <p:extLst>
      <p:ext uri="{BB962C8B-B14F-4D97-AF65-F5344CB8AC3E}">
        <p14:creationId xmlns:p14="http://schemas.microsoft.com/office/powerpoint/2010/main" val="310282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64299" y="3499409"/>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And what was your response to all your co-conspirators?</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332009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325430" y="1577195"/>
            <a:ext cx="2524577" cy="2387600"/>
          </a:xfrm>
        </p:spPr>
        <p:txBody>
          <a:bodyPr>
            <a:normAutofit/>
          </a:bodyPr>
          <a:lstStyle/>
          <a:p>
            <a:r>
              <a:rPr lang="hr-HR" sz="2400">
                <a:solidFill>
                  <a:schemeClr val="bg1"/>
                </a:solidFill>
              </a:rPr>
              <a:t>Cowards die many times before their actual deaths.</a:t>
            </a:r>
            <a:endParaRPr lang="en-US" sz="2400">
              <a:solidFill>
                <a:schemeClr val="bg1"/>
              </a:solidFill>
            </a:endParaRPr>
          </a:p>
        </p:txBody>
      </p:sp>
      <p:pic>
        <p:nvPicPr>
          <p:cNvPr id="3" name="revive-2023-01-11-10-35-021">
            <a:hlinkClick r:id="" action="ppaction://media"/>
            <a:extLst>
              <a:ext uri="{FF2B5EF4-FFF2-40B4-BE49-F238E27FC236}">
                <a16:creationId xmlns:a16="http://schemas.microsoft.com/office/drawing/2014/main" id="{94D6B266-D04D-4815-9A40-613BAFDFA8C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22363"/>
            <a:ext cx="4325663" cy="4806292"/>
          </a:xfrm>
          <a:prstGeom prst="rect">
            <a:avLst/>
          </a:prstGeom>
        </p:spPr>
      </p:pic>
    </p:spTree>
    <p:extLst>
      <p:ext uri="{BB962C8B-B14F-4D97-AF65-F5344CB8AC3E}">
        <p14:creationId xmlns:p14="http://schemas.microsoft.com/office/powerpoint/2010/main" val="23236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64299" y="3499409"/>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Any regrets on your military and despotic life?</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194642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192291" y="1702054"/>
            <a:ext cx="2884792" cy="2387600"/>
          </a:xfrm>
        </p:spPr>
        <p:txBody>
          <a:bodyPr>
            <a:normAutofit/>
          </a:bodyPr>
          <a:lstStyle/>
          <a:p>
            <a:r>
              <a:rPr lang="hr-HR" sz="2400">
                <a:solidFill>
                  <a:schemeClr val="bg1"/>
                </a:solidFill>
              </a:rPr>
              <a:t>It is better to create than to learn! Creating is the essence of life.</a:t>
            </a:r>
            <a:endParaRPr lang="en-US" sz="2400">
              <a:solidFill>
                <a:schemeClr val="bg1"/>
              </a:solidFill>
            </a:endParaRPr>
          </a:p>
        </p:txBody>
      </p:sp>
      <p:pic>
        <p:nvPicPr>
          <p:cNvPr id="2" name="revive-2023-01-11-10-35-541">
            <a:hlinkClick r:id="" action="ppaction://media"/>
            <a:extLst>
              <a:ext uri="{FF2B5EF4-FFF2-40B4-BE49-F238E27FC236}">
                <a16:creationId xmlns:a16="http://schemas.microsoft.com/office/drawing/2014/main" id="{BF51F505-FD71-4D68-B308-E8BB87770E8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22363"/>
            <a:ext cx="4325663" cy="4806292"/>
          </a:xfrm>
          <a:prstGeom prst="rect">
            <a:avLst/>
          </a:prstGeom>
        </p:spPr>
      </p:pic>
    </p:spTree>
    <p:extLst>
      <p:ext uri="{BB962C8B-B14F-4D97-AF65-F5344CB8AC3E}">
        <p14:creationId xmlns:p14="http://schemas.microsoft.com/office/powerpoint/2010/main" val="29570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64299" y="3499409"/>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Was there anything good about your assassination?</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374247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347736" y="1954828"/>
            <a:ext cx="2344466" cy="2387600"/>
          </a:xfrm>
        </p:spPr>
        <p:txBody>
          <a:bodyPr>
            <a:normAutofit/>
          </a:bodyPr>
          <a:lstStyle/>
          <a:p>
            <a:r>
              <a:rPr lang="hr-HR" sz="2400">
                <a:solidFill>
                  <a:schemeClr val="bg1"/>
                </a:solidFill>
              </a:rPr>
              <a:t>Which death is preferable to every other? </a:t>
            </a:r>
            <a:br>
              <a:rPr lang="hr-HR" sz="2400">
                <a:solidFill>
                  <a:schemeClr val="bg1"/>
                </a:solidFill>
              </a:rPr>
            </a:br>
            <a:r>
              <a:rPr lang="hr-HR" sz="2400">
                <a:solidFill>
                  <a:schemeClr val="bg1"/>
                </a:solidFill>
              </a:rPr>
              <a:t>The unexpected.</a:t>
            </a:r>
            <a:endParaRPr lang="en-US" sz="2400">
              <a:solidFill>
                <a:schemeClr val="bg1"/>
              </a:solidFill>
            </a:endParaRPr>
          </a:p>
        </p:txBody>
      </p:sp>
      <p:pic>
        <p:nvPicPr>
          <p:cNvPr id="3" name="revive-2023-01-11-10-37-071">
            <a:hlinkClick r:id="" action="ppaction://media"/>
            <a:extLst>
              <a:ext uri="{FF2B5EF4-FFF2-40B4-BE49-F238E27FC236}">
                <a16:creationId xmlns:a16="http://schemas.microsoft.com/office/drawing/2014/main" id="{47D5CE63-967A-4AC8-A519-2D6C0EFEA9E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22363"/>
            <a:ext cx="4325662" cy="4806291"/>
          </a:xfrm>
          <a:prstGeom prst="rect">
            <a:avLst/>
          </a:prstGeom>
        </p:spPr>
      </p:pic>
    </p:spTree>
    <p:extLst>
      <p:ext uri="{BB962C8B-B14F-4D97-AF65-F5344CB8AC3E}">
        <p14:creationId xmlns:p14="http://schemas.microsoft.com/office/powerpoint/2010/main" val="44656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64299" y="3499409"/>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Designed by: Roko Bartulovic</a:t>
            </a:r>
            <a:br>
              <a:rPr lang="hr-HR" sz="4000" b="1">
                <a:solidFill>
                  <a:srgbClr val="FFFFFF"/>
                </a:solidFill>
              </a:rPr>
            </a:br>
            <a:r>
              <a:rPr lang="hr-HR" sz="4000" b="1">
                <a:solidFill>
                  <a:srgbClr val="FFFFFF"/>
                </a:solidFill>
              </a:rPr>
              <a:t>Mentor: Zorana Vekic, prof. savjetnik</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48132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64299" y="3139734"/>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Did you have a draft, in your day?</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132865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pic>
        <p:nvPicPr>
          <p:cNvPr id="6" name="revive-2023-01-11-10-29-332">
            <a:hlinkClick r:id="" action="ppaction://media"/>
            <a:extLst>
              <a:ext uri="{FF2B5EF4-FFF2-40B4-BE49-F238E27FC236}">
                <a16:creationId xmlns:a16="http://schemas.microsoft.com/office/drawing/2014/main" id="{EC1B9038-C242-4408-839B-D9939CD2622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22363"/>
            <a:ext cx="4325664" cy="4806294"/>
          </a:xfrm>
          <a:prstGeom prst="rect">
            <a:avLst/>
          </a:prstGeom>
        </p:spPr>
      </p:pic>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189934" y="2054093"/>
            <a:ext cx="2773957" cy="2504052"/>
          </a:xfrm>
        </p:spPr>
        <p:txBody>
          <a:bodyPr>
            <a:normAutofit fontScale="90000"/>
          </a:bodyPr>
          <a:lstStyle/>
          <a:p>
            <a:r>
              <a:rPr lang="hr-HR" sz="2800">
                <a:solidFill>
                  <a:schemeClr val="bg1"/>
                </a:solidFill>
              </a:rPr>
              <a:t>It is easier to find men who will volunteer to die, than to find those who are willing to endure pain with patience.</a:t>
            </a:r>
            <a:endParaRPr lang="en-US" sz="2800">
              <a:solidFill>
                <a:schemeClr val="bg1"/>
              </a:solidFill>
            </a:endParaRPr>
          </a:p>
        </p:txBody>
      </p:sp>
    </p:spTree>
    <p:extLst>
      <p:ext uri="{BB962C8B-B14F-4D97-AF65-F5344CB8AC3E}">
        <p14:creationId xmlns:p14="http://schemas.microsoft.com/office/powerpoint/2010/main" val="4413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867317" y="4255248"/>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Let’s examine some of your famous sayings. For example, I might have said Gaul is vanguished – what was it you said when you won your great victory?</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136468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pic>
        <p:nvPicPr>
          <p:cNvPr id="2" name="revive-2023-01-11-10-30-371">
            <a:hlinkClick r:id="" action="ppaction://media"/>
            <a:extLst>
              <a:ext uri="{FF2B5EF4-FFF2-40B4-BE49-F238E27FC236}">
                <a16:creationId xmlns:a16="http://schemas.microsoft.com/office/drawing/2014/main" id="{609DD62B-4A5B-42A3-9C53-49696F9BC31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22363"/>
            <a:ext cx="4325665" cy="4806294"/>
          </a:xfrm>
          <a:prstGeom prst="rect">
            <a:avLst/>
          </a:prstGeom>
        </p:spPr>
      </p:pic>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113735" y="1488397"/>
            <a:ext cx="2812473" cy="2387600"/>
          </a:xfrm>
        </p:spPr>
        <p:txBody>
          <a:bodyPr>
            <a:normAutofit/>
          </a:bodyPr>
          <a:lstStyle/>
          <a:p>
            <a:r>
              <a:rPr lang="hr-HR" sz="2500">
                <a:solidFill>
                  <a:schemeClr val="bg1"/>
                </a:solidFill>
              </a:rPr>
              <a:t>Gaul is subdued. Galia est pacata.</a:t>
            </a:r>
            <a:endParaRPr lang="en-US" sz="2500">
              <a:solidFill>
                <a:schemeClr val="bg1"/>
              </a:solidFill>
            </a:endParaRPr>
          </a:p>
        </p:txBody>
      </p:sp>
    </p:spTree>
    <p:extLst>
      <p:ext uri="{BB962C8B-B14F-4D97-AF65-F5344CB8AC3E}">
        <p14:creationId xmlns:p14="http://schemas.microsoft.com/office/powerpoint/2010/main" val="8432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2019718" y="5080482"/>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OK. That’s a little lame if you ask me. Let’s try another. Your momentous decision to start a civil war with your co-leader, Pompey? I might have gone with a stronger metaphor here. You went with?</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135798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242578" y="3920222"/>
            <a:ext cx="2851267" cy="1882052"/>
          </a:xfrm>
        </p:spPr>
        <p:txBody>
          <a:bodyPr>
            <a:noAutofit/>
          </a:bodyPr>
          <a:lstStyle/>
          <a:p>
            <a:r>
              <a:rPr lang="hr-HR" sz="2200">
                <a:solidFill>
                  <a:schemeClr val="bg1"/>
                </a:solidFill>
              </a:rPr>
              <a:t>The die is cast. Alea iacta est. I said when crossing the river Rubicon with his legions on 10 January, 49 BC, thus beginning the civil war with the forces od Pompey. The Rubicon river was the boundary of Gaul, the province I had the authority to keep his army in. By crossing the river, I had committed an invasion of Italy.</a:t>
            </a:r>
            <a:endParaRPr lang="en-US" sz="2200">
              <a:solidFill>
                <a:schemeClr val="bg1"/>
              </a:solidFill>
            </a:endParaRPr>
          </a:p>
        </p:txBody>
      </p:sp>
      <p:pic>
        <p:nvPicPr>
          <p:cNvPr id="3" name="revive-2023-01-11-10-32-261">
            <a:hlinkClick r:id="" action="ppaction://media"/>
            <a:extLst>
              <a:ext uri="{FF2B5EF4-FFF2-40B4-BE49-F238E27FC236}">
                <a16:creationId xmlns:a16="http://schemas.microsoft.com/office/drawing/2014/main" id="{170E8CA9-5249-4503-B87F-7221CDF4738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06816"/>
            <a:ext cx="4325665" cy="4806294"/>
          </a:xfrm>
          <a:prstGeom prst="rect">
            <a:avLst/>
          </a:prstGeom>
        </p:spPr>
      </p:pic>
    </p:spTree>
    <p:extLst>
      <p:ext uri="{BB962C8B-B14F-4D97-AF65-F5344CB8AC3E}">
        <p14:creationId xmlns:p14="http://schemas.microsoft.com/office/powerpoint/2010/main" val="26928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2">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0B8E433-C2EA-44E9-80AC-D3D6541FA11E}"/>
              </a:ext>
            </a:extLst>
          </p:cNvPr>
          <p:cNvSpPr>
            <a:spLocks noGrp="1"/>
          </p:cNvSpPr>
          <p:nvPr>
            <p:ph type="ctrTitle"/>
          </p:nvPr>
        </p:nvSpPr>
        <p:spPr>
          <a:xfrm>
            <a:off x="1964299" y="3499409"/>
            <a:ext cx="6982690" cy="578531"/>
          </a:xfrm>
          <a:effectLst>
            <a:outerShdw blurRad="50800" dist="38100" dir="2700000" algn="tl" rotWithShape="0">
              <a:prstClr val="black">
                <a:alpha val="40000"/>
              </a:prstClr>
            </a:outerShdw>
          </a:effectLst>
        </p:spPr>
        <p:txBody>
          <a:bodyPr>
            <a:noAutofit/>
          </a:bodyPr>
          <a:lstStyle/>
          <a:p>
            <a:r>
              <a:rPr lang="hr-HR" sz="4000" b="1">
                <a:solidFill>
                  <a:srgbClr val="FFFFFF"/>
                </a:solidFill>
              </a:rPr>
              <a:t>On reflection, what was your big mistake?</a:t>
            </a:r>
            <a:endParaRPr lang="en-US" sz="4000" b="1">
              <a:solidFill>
                <a:srgbClr val="FFFFFF"/>
              </a:solidFill>
            </a:endParaRPr>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Tree>
    <p:extLst>
      <p:ext uri="{BB962C8B-B14F-4D97-AF65-F5344CB8AC3E}">
        <p14:creationId xmlns:p14="http://schemas.microsoft.com/office/powerpoint/2010/main" val="358869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8DFB16D3-02EF-41AA-8D4E-A59D05638880}"/>
              </a:ext>
            </a:extLst>
          </p:cNvPr>
          <p:cNvPicPr>
            <a:picLocks noChangeAspect="1"/>
          </p:cNvPicPr>
          <p:nvPr/>
        </p:nvPicPr>
        <p:blipFill rotWithShape="1">
          <a:blip r:embed="rId4">
            <a:extLst>
              <a:ext uri="{28A0092B-C50C-407E-A947-70E740481C1C}">
                <a14:useLocalDpi xmlns:a14="http://schemas.microsoft.com/office/drawing/2010/main" val="0"/>
              </a:ext>
            </a:extLst>
          </a:blip>
          <a:srcRect t="20103" b="489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slov 1">
            <a:extLst>
              <a:ext uri="{FF2B5EF4-FFF2-40B4-BE49-F238E27FC236}">
                <a16:creationId xmlns:a16="http://schemas.microsoft.com/office/drawing/2014/main" id="{2B61B3D9-55CB-45B4-ADC9-03799B5B613D}"/>
              </a:ext>
            </a:extLst>
          </p:cNvPr>
          <p:cNvSpPr txBox="1">
            <a:spLocks/>
          </p:cNvSpPr>
          <p:nvPr/>
        </p:nvSpPr>
        <p:spPr>
          <a:xfrm>
            <a:off x="1867317" y="2207602"/>
            <a:ext cx="6982690" cy="188205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200">
              <a:solidFill>
                <a:srgbClr val="FFFFFF"/>
              </a:solidFill>
            </a:endParaRPr>
          </a:p>
        </p:txBody>
      </p:sp>
      <p:sp>
        <p:nvSpPr>
          <p:cNvPr id="7" name="Naslov 6">
            <a:extLst>
              <a:ext uri="{FF2B5EF4-FFF2-40B4-BE49-F238E27FC236}">
                <a16:creationId xmlns:a16="http://schemas.microsoft.com/office/drawing/2014/main" id="{D3675891-C6A3-4905-9B0A-B91CBB854304}"/>
              </a:ext>
            </a:extLst>
          </p:cNvPr>
          <p:cNvSpPr>
            <a:spLocks noGrp="1"/>
          </p:cNvSpPr>
          <p:nvPr>
            <p:ph type="ctrTitle"/>
          </p:nvPr>
        </p:nvSpPr>
        <p:spPr>
          <a:xfrm>
            <a:off x="6705599" y="1954828"/>
            <a:ext cx="2144408" cy="2387600"/>
          </a:xfrm>
        </p:spPr>
        <p:txBody>
          <a:bodyPr>
            <a:normAutofit/>
          </a:bodyPr>
          <a:lstStyle/>
          <a:p>
            <a:r>
              <a:rPr lang="hr-HR" sz="2400">
                <a:solidFill>
                  <a:schemeClr val="bg1"/>
                </a:solidFill>
              </a:rPr>
              <a:t>I love the name of honor, more than I fear death.</a:t>
            </a:r>
            <a:endParaRPr lang="en-US" sz="2400">
              <a:solidFill>
                <a:schemeClr val="bg1"/>
              </a:solidFill>
            </a:endParaRPr>
          </a:p>
        </p:txBody>
      </p:sp>
      <p:pic>
        <p:nvPicPr>
          <p:cNvPr id="2" name="revive-2023-01-11-10-33-281">
            <a:hlinkClick r:id="" action="ppaction://media"/>
            <a:extLst>
              <a:ext uri="{FF2B5EF4-FFF2-40B4-BE49-F238E27FC236}">
                <a16:creationId xmlns:a16="http://schemas.microsoft.com/office/drawing/2014/main" id="{08BC52C0-91E1-4789-B1D9-6B509C216E1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4270" y="1122363"/>
            <a:ext cx="4325664" cy="4806293"/>
          </a:xfrm>
          <a:prstGeom prst="rect">
            <a:avLst/>
          </a:prstGeom>
        </p:spPr>
      </p:pic>
    </p:spTree>
    <p:extLst>
      <p:ext uri="{BB962C8B-B14F-4D97-AF65-F5344CB8AC3E}">
        <p14:creationId xmlns:p14="http://schemas.microsoft.com/office/powerpoint/2010/main" val="14693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300</Words>
  <Application>Microsoft Office PowerPoint</Application>
  <PresentationFormat>Široki zaslon</PresentationFormat>
  <Paragraphs>17</Paragraphs>
  <Slides>16</Slides>
  <Notes>0</Notes>
  <HiddenSlides>0</HiddenSlides>
  <MMClips>7</MMClips>
  <ScaleCrop>false</ScaleCrop>
  <HeadingPairs>
    <vt:vector size="4" baseType="variant">
      <vt:variant>
        <vt:lpstr>Tema</vt:lpstr>
      </vt:variant>
      <vt:variant>
        <vt:i4>1</vt:i4>
      </vt:variant>
      <vt:variant>
        <vt:lpstr>Naslovi slajdova</vt:lpstr>
      </vt:variant>
      <vt:variant>
        <vt:i4>16</vt:i4>
      </vt:variant>
    </vt:vector>
  </HeadingPairs>
  <TitlesOfParts>
    <vt:vector size="17" baseType="lpstr">
      <vt:lpstr>Tema sustava Office</vt:lpstr>
      <vt:lpstr>Secondary School Metkovic, Croatia</vt:lpstr>
      <vt:lpstr>Did you have a draft, in your day?</vt:lpstr>
      <vt:lpstr>It is easier to find men who will volunteer to die, than to find those who are willing to endure pain with patience.</vt:lpstr>
      <vt:lpstr>Let’s examine some of your famous sayings. For example, I might have said Gaul is vanguished – what was it you said when you won your great victory?</vt:lpstr>
      <vt:lpstr>Gaul is subdued. Galia est pacata.</vt:lpstr>
      <vt:lpstr>OK. That’s a little lame if you ask me. Let’s try another. Your momentous decision to start a civil war with your co-leader, Pompey? I might have gone with a stronger metaphor here. You went with?</vt:lpstr>
      <vt:lpstr>The die is cast. Alea iacta est. I said when crossing the river Rubicon with his legions on 10 January, 49 BC, thus beginning the civil war with the forces od Pompey. The Rubicon river was the boundary of Gaul, the province I had the authority to keep his army in. By crossing the river, I had committed an invasion of Italy.</vt:lpstr>
      <vt:lpstr>On reflection, what was your big mistake?</vt:lpstr>
      <vt:lpstr>I love the name of honor, more than I fear death.</vt:lpstr>
      <vt:lpstr>And what was your response to all your co-conspirators?</vt:lpstr>
      <vt:lpstr>Cowards die many times before their actual deaths.</vt:lpstr>
      <vt:lpstr>Any regrets on your military and despotic life?</vt:lpstr>
      <vt:lpstr>It is better to create than to learn! Creating is the essence of life.</vt:lpstr>
      <vt:lpstr>Was there anything good about your assassination?</vt:lpstr>
      <vt:lpstr>Which death is preferable to every other?  The unexpected.</vt:lpstr>
      <vt:lpstr>Designed by: Roko Bartulovic Mentor: Zorana Vekic, prof. savjetnik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School Metkovic, Croatia</dc:title>
  <dc:creator>ROKO BARTULOVIĆ</dc:creator>
  <cp:lastModifiedBy>Domantas Savickas</cp:lastModifiedBy>
  <cp:revision>7</cp:revision>
  <dcterms:created xsi:type="dcterms:W3CDTF">2023-01-12T20:26:45Z</dcterms:created>
  <dcterms:modified xsi:type="dcterms:W3CDTF">2023-01-13T12:30:32Z</dcterms:modified>
</cp:coreProperties>
</file>