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57" r:id="rId9"/>
    <p:sldId id="26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The Seasons" panose="020B0604020202020204" charset="-18"/>
      <p:regular r:id="rId15"/>
    </p:embeddedFont>
    <p:embeddedFont>
      <p:font typeface="The Seasons Bold" panose="020B0604020202020204" charset="-18"/>
      <p:regular r:id="rId16"/>
    </p:embeddedFont>
    <p:embeddedFont>
      <p:font typeface="The Youngest" panose="020B0604020202020204" charset="-18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819" t="8132" b="81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44951" y="679790"/>
            <a:ext cx="4666268" cy="41148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524444" y="1028700"/>
            <a:ext cx="7763556" cy="3086100"/>
            <a:chOff x="0" y="0"/>
            <a:chExt cx="2425204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25204" cy="812800"/>
            </a:xfrm>
            <a:custGeom>
              <a:avLst/>
              <a:gdLst/>
              <a:ahLst/>
              <a:cxnLst/>
              <a:rect l="l" t="t" r="r" b="b"/>
              <a:pathLst>
                <a:path w="2425204" h="812800">
                  <a:moveTo>
                    <a:pt x="0" y="0"/>
                  </a:moveTo>
                  <a:lnTo>
                    <a:pt x="2425204" y="0"/>
                  </a:lnTo>
                  <a:lnTo>
                    <a:pt x="242520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131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701559" y="679790"/>
            <a:ext cx="5872518" cy="3912565"/>
          </a:xfrm>
          <a:prstGeom prst="rect">
            <a:avLst/>
          </a:prstGeom>
        </p:spPr>
      </p:pic>
      <p:pic>
        <p:nvPicPr>
          <p:cNvPr id="11" name="Picture 1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104.1723"/>
                </p14:media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434278" y="1028700"/>
            <a:ext cx="4146542" cy="7371629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7E2A402E-E38E-6DE6-2565-8D926A33CD77}"/>
              </a:ext>
            </a:extLst>
          </p:cNvPr>
          <p:cNvGrpSpPr/>
          <p:nvPr/>
        </p:nvGrpSpPr>
        <p:grpSpPr>
          <a:xfrm>
            <a:off x="5602033" y="5735288"/>
            <a:ext cx="10434646" cy="2306912"/>
            <a:chOff x="5602033" y="5735288"/>
            <a:chExt cx="10434646" cy="2306912"/>
          </a:xfrm>
        </p:grpSpPr>
        <p:grpSp>
          <p:nvGrpSpPr>
            <p:cNvPr id="4" name="Group 4"/>
            <p:cNvGrpSpPr/>
            <p:nvPr/>
          </p:nvGrpSpPr>
          <p:grpSpPr>
            <a:xfrm>
              <a:off x="5602033" y="5735288"/>
              <a:ext cx="10434646" cy="1449657"/>
              <a:chOff x="0" y="0"/>
              <a:chExt cx="13912862" cy="1932876"/>
            </a:xfrm>
          </p:grpSpPr>
          <p:sp>
            <p:nvSpPr>
              <p:cNvPr id="5" name="TextBox 5"/>
              <p:cNvSpPr txBox="1"/>
              <p:nvPr/>
            </p:nvSpPr>
            <p:spPr>
              <a:xfrm>
                <a:off x="0" y="-9525"/>
                <a:ext cx="13912862" cy="194240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9448"/>
                  </a:lnSpc>
                </a:pPr>
                <a:r>
                  <a:rPr lang="en-US" sz="9448" dirty="0">
                    <a:solidFill>
                      <a:srgbClr val="FFFFFF"/>
                    </a:solidFill>
                    <a:latin typeface="The Seasons Bold"/>
                  </a:rPr>
                  <a:t>MODNI TEHNIČAR</a:t>
                </a:r>
              </a:p>
            </p:txBody>
          </p:sp>
          <p:sp>
            <p:nvSpPr>
              <p:cNvPr id="6" name="AutoShape 6"/>
              <p:cNvSpPr/>
              <p:nvPr/>
            </p:nvSpPr>
            <p:spPr>
              <a:xfrm>
                <a:off x="51481" y="1856677"/>
                <a:ext cx="13809900" cy="38100"/>
              </a:xfrm>
              <a:prstGeom prst="line">
                <a:avLst/>
              </a:prstGeom>
              <a:ln w="76200" cap="flat">
                <a:solidFill>
                  <a:srgbClr val="FFFFFF"/>
                </a:solidFill>
                <a:prstDash val="solid"/>
                <a:headEnd type="diamond" w="lg" len="lg"/>
                <a:tailEnd type="diamond" w="lg" len="lg"/>
              </a:ln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7716802" y="7217971"/>
              <a:ext cx="5615285" cy="824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20"/>
                </a:lnSpc>
              </a:pPr>
              <a:r>
                <a:rPr lang="en-US" sz="4300" dirty="0" err="1">
                  <a:solidFill>
                    <a:srgbClr val="FFFFFF"/>
                  </a:solidFill>
                  <a:latin typeface="The Seasons"/>
                </a:rPr>
                <a:t>Srednja</a:t>
              </a:r>
              <a:r>
                <a:rPr lang="en-US" sz="4300" dirty="0">
                  <a:solidFill>
                    <a:srgbClr val="FFFFFF"/>
                  </a:solidFill>
                  <a:latin typeface="The Seasons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The Seasons"/>
                </a:rPr>
                <a:t>škola</a:t>
              </a:r>
              <a:r>
                <a:rPr lang="en-US" sz="4300" dirty="0">
                  <a:solidFill>
                    <a:srgbClr val="FFFFFF"/>
                  </a:solidFill>
                  <a:latin typeface="The Seasons"/>
                </a:rPr>
                <a:t> </a:t>
              </a:r>
              <a:r>
                <a:rPr lang="en-US" sz="4300" dirty="0" err="1">
                  <a:solidFill>
                    <a:srgbClr val="FFFFFF"/>
                  </a:solidFill>
                  <a:latin typeface="The Seasons"/>
                </a:rPr>
                <a:t>Metković</a:t>
              </a:r>
              <a:endParaRPr lang="en-US" sz="4300" dirty="0">
                <a:solidFill>
                  <a:srgbClr val="FFFFFF"/>
                </a:solidFill>
                <a:latin typeface="The Seaso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62879" y="-137930"/>
            <a:ext cx="18613758" cy="10562859"/>
            <a:chOff x="0" y="0"/>
            <a:chExt cx="4902389" cy="27819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02389" cy="2781988"/>
            </a:xfrm>
            <a:custGeom>
              <a:avLst/>
              <a:gdLst/>
              <a:ahLst/>
              <a:cxnLst/>
              <a:rect l="l" t="t" r="r" b="b"/>
              <a:pathLst>
                <a:path w="4902389" h="2781988">
                  <a:moveTo>
                    <a:pt x="0" y="0"/>
                  </a:moveTo>
                  <a:lnTo>
                    <a:pt x="4902389" y="0"/>
                  </a:lnTo>
                  <a:lnTo>
                    <a:pt x="4902389" y="2781988"/>
                  </a:lnTo>
                  <a:lnTo>
                    <a:pt x="0" y="2781988"/>
                  </a:lnTo>
                  <a:close/>
                </a:path>
              </a:pathLst>
            </a:custGeom>
            <a:solidFill>
              <a:srgbClr val="1C131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11128" y="577933"/>
            <a:ext cx="4104726" cy="44455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6345" t="3966" r="7251" b="23056"/>
          <a:stretch>
            <a:fillRect/>
          </a:stretch>
        </p:blipFill>
        <p:spPr>
          <a:xfrm>
            <a:off x="9648270" y="5468911"/>
            <a:ext cx="7070455" cy="43668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b="13754"/>
          <a:stretch>
            <a:fillRect/>
          </a:stretch>
        </p:blipFill>
        <p:spPr>
          <a:xfrm>
            <a:off x="925829" y="4675896"/>
            <a:ext cx="7031364" cy="473007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60049" y="753427"/>
            <a:ext cx="10967014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 u="sng" dirty="0">
                <a:solidFill>
                  <a:srgbClr val="E6E7E8"/>
                </a:solidFill>
                <a:latin typeface="The Youngest"/>
              </a:rPr>
              <a:t>Kroz strukovne nastavne </a:t>
            </a:r>
            <a:r>
              <a:rPr lang="en-US" sz="3299" u="sng" dirty="0" err="1">
                <a:solidFill>
                  <a:srgbClr val="E6E7E8"/>
                </a:solidFill>
                <a:latin typeface="The Youngest"/>
              </a:rPr>
              <a:t>sadržaje</a:t>
            </a:r>
            <a:r>
              <a:rPr lang="en-US" sz="3299" u="sng" dirty="0">
                <a:solidFill>
                  <a:srgbClr val="E6E7E8"/>
                </a:solidFill>
                <a:latin typeface="The Youngest"/>
              </a:rPr>
              <a:t> učenici </a:t>
            </a:r>
            <a:r>
              <a:rPr lang="en-US" sz="3299" u="sng" dirty="0" err="1">
                <a:solidFill>
                  <a:srgbClr val="E6E7E8"/>
                </a:solidFill>
                <a:latin typeface="The Youngest"/>
              </a:rPr>
              <a:t>stječu</a:t>
            </a:r>
            <a:r>
              <a:rPr lang="en-US" sz="3299" u="sng" dirty="0">
                <a:solidFill>
                  <a:srgbClr val="E6E7E8"/>
                </a:solidFill>
                <a:latin typeface="The Youngest"/>
              </a:rPr>
              <a:t> </a:t>
            </a:r>
            <a:r>
              <a:rPr lang="en-US" sz="3299" u="sng" dirty="0" err="1">
                <a:solidFill>
                  <a:srgbClr val="E6E7E8"/>
                </a:solidFill>
                <a:latin typeface="The Youngest"/>
              </a:rPr>
              <a:t>znanja</a:t>
            </a:r>
            <a:r>
              <a:rPr lang="en-US" sz="3299" u="sng" dirty="0">
                <a:solidFill>
                  <a:srgbClr val="E6E7E8"/>
                </a:solidFill>
                <a:latin typeface="The Youngest"/>
              </a:rPr>
              <a:t> 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5829" y="2033878"/>
            <a:ext cx="6435948" cy="187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4031" lvl="1" indent="-292015">
              <a:lnSpc>
                <a:spcPts val="3787"/>
              </a:lnSpc>
              <a:buFont typeface="Arial"/>
              <a:buChar char="•"/>
            </a:pPr>
            <a:r>
              <a:rPr lang="en-US" sz="2705">
                <a:solidFill>
                  <a:srgbClr val="E6E7E8"/>
                </a:solidFill>
                <a:latin typeface="The Youngest"/>
              </a:rPr>
              <a:t>tekstilnim materijalima</a:t>
            </a:r>
          </a:p>
          <a:p>
            <a:pPr marL="584031" lvl="1" indent="-292015">
              <a:lnSpc>
                <a:spcPts val="3787"/>
              </a:lnSpc>
              <a:buFont typeface="Arial"/>
              <a:buChar char="•"/>
            </a:pPr>
            <a:r>
              <a:rPr lang="en-US" sz="2705">
                <a:solidFill>
                  <a:srgbClr val="E6E7E8"/>
                </a:solidFill>
                <a:latin typeface="The Youngest"/>
              </a:rPr>
              <a:t>konstrukciji odjevnih predmeta</a:t>
            </a:r>
          </a:p>
          <a:p>
            <a:pPr marL="584031" lvl="1" indent="-292015">
              <a:lnSpc>
                <a:spcPts val="3787"/>
              </a:lnSpc>
              <a:buFont typeface="Arial"/>
              <a:buChar char="•"/>
            </a:pPr>
            <a:r>
              <a:rPr lang="en-US" sz="2705">
                <a:solidFill>
                  <a:srgbClr val="E6E7E8"/>
                </a:solidFill>
                <a:latin typeface="The Youngest"/>
              </a:rPr>
              <a:t>modeliranju prema modnom crtežu </a:t>
            </a:r>
          </a:p>
          <a:p>
            <a:pPr marL="584031" lvl="1" indent="-292015">
              <a:lnSpc>
                <a:spcPts val="3787"/>
              </a:lnSpc>
              <a:buFont typeface="Arial"/>
              <a:buChar char="•"/>
            </a:pPr>
            <a:r>
              <a:rPr lang="en-US" sz="2705">
                <a:solidFill>
                  <a:srgbClr val="E6E7E8"/>
                </a:solidFill>
                <a:latin typeface="The Youngest"/>
              </a:rPr>
              <a:t>izrada zamišljenog odjevnog predmeta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7200" y="1378812"/>
            <a:ext cx="4153463" cy="55934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r="5605" b="16630"/>
          <a:stretch>
            <a:fillRect/>
          </a:stretch>
        </p:blipFill>
        <p:spPr>
          <a:xfrm>
            <a:off x="13792558" y="342900"/>
            <a:ext cx="4013210" cy="50095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982200" y="4076699"/>
            <a:ext cx="2895600" cy="5791201"/>
          </a:xfrm>
          <a:prstGeom prst="rect">
            <a:avLst/>
          </a:prstGeom>
        </p:spPr>
      </p:pic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lum bright="-20000" contrast="20000"/>
          </a:blip>
          <a:srcRect/>
          <a:stretch>
            <a:fillRect/>
          </a:stretch>
        </p:blipFill>
        <p:spPr>
          <a:xfrm>
            <a:off x="6248400" y="571500"/>
            <a:ext cx="3146337" cy="559348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video>
              <p:cMediaNode vol="37879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14299"/>
            <a:ext cx="18288000" cy="10401300"/>
            <a:chOff x="0" y="0"/>
            <a:chExt cx="4816593" cy="26781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78129"/>
            </a:xfrm>
            <a:custGeom>
              <a:avLst/>
              <a:gdLst/>
              <a:ahLst/>
              <a:cxnLst/>
              <a:rect l="l" t="t" r="r" b="b"/>
              <a:pathLst>
                <a:path w="4816592" h="2678129">
                  <a:moveTo>
                    <a:pt x="0" y="0"/>
                  </a:moveTo>
                  <a:lnTo>
                    <a:pt x="4816592" y="0"/>
                  </a:lnTo>
                  <a:lnTo>
                    <a:pt x="4816592" y="2678129"/>
                  </a:lnTo>
                  <a:lnTo>
                    <a:pt x="0" y="2678129"/>
                  </a:lnTo>
                  <a:close/>
                </a:path>
              </a:pathLst>
            </a:custGeom>
            <a:solidFill>
              <a:srgbClr val="1C131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6745" y="4617476"/>
            <a:ext cx="6000679" cy="45033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10814" t="9645" r="14959"/>
          <a:stretch>
            <a:fillRect/>
          </a:stretch>
        </p:blipFill>
        <p:spPr>
          <a:xfrm>
            <a:off x="7618752" y="5143500"/>
            <a:ext cx="5546572" cy="41633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414797" y="1338746"/>
            <a:ext cx="4485474" cy="575060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54599" y="495300"/>
            <a:ext cx="10775486" cy="3864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4325" lvl="1">
              <a:lnSpc>
                <a:spcPts val="3817"/>
              </a:lnSpc>
            </a:pPr>
            <a:r>
              <a:rPr lang="hr-HR" sz="2726" b="1" u="sng" noProof="1">
                <a:solidFill>
                  <a:srgbClr val="E6E7E8"/>
                </a:solidFill>
                <a:latin typeface="The Youngest"/>
              </a:rPr>
              <a:t>Učenici sudjeluju u </a:t>
            </a:r>
          </a:p>
          <a:p>
            <a:pPr marL="294325" lvl="1">
              <a:lnSpc>
                <a:spcPts val="3817"/>
              </a:lnSpc>
            </a:pPr>
            <a:endParaRPr lang="hr-HR" sz="2726" noProof="1">
              <a:solidFill>
                <a:srgbClr val="E6E7E8"/>
              </a:solidFill>
              <a:latin typeface="The Youngest"/>
            </a:endParaRPr>
          </a:p>
          <a:p>
            <a:pPr marL="588650" lvl="1" indent="-294325">
              <a:lnSpc>
                <a:spcPts val="3817"/>
              </a:lnSpc>
              <a:buFont typeface="Arial"/>
              <a:buChar char="•"/>
            </a:pPr>
            <a:r>
              <a:rPr lang="hr-HR" sz="2726" noProof="1">
                <a:solidFill>
                  <a:srgbClr val="E6E7E8"/>
                </a:solidFill>
                <a:latin typeface="The Youngest"/>
              </a:rPr>
              <a:t>modnim revijama </a:t>
            </a:r>
          </a:p>
          <a:p>
            <a:pPr marL="588650" lvl="1" indent="-294325">
              <a:lnSpc>
                <a:spcPts val="3817"/>
              </a:lnSpc>
              <a:buFont typeface="Arial"/>
              <a:buChar char="•"/>
            </a:pPr>
            <a:r>
              <a:rPr lang="hr-HR" sz="2726" noProof="1">
                <a:solidFill>
                  <a:srgbClr val="E6E7E8"/>
                </a:solidFill>
                <a:latin typeface="The Youngest"/>
              </a:rPr>
              <a:t>raznim školskim manifestacijama</a:t>
            </a:r>
          </a:p>
          <a:p>
            <a:pPr marL="588650" lvl="1" indent="-294325">
              <a:lnSpc>
                <a:spcPts val="3817"/>
              </a:lnSpc>
              <a:buFont typeface="Arial"/>
              <a:buChar char="•"/>
            </a:pPr>
            <a:r>
              <a:rPr lang="hr-HR" sz="2726" noProof="1">
                <a:solidFill>
                  <a:srgbClr val="E6E7E8"/>
                </a:solidFill>
                <a:latin typeface="The Youngest"/>
              </a:rPr>
              <a:t>Izrađivanju prigodnih panoa</a:t>
            </a:r>
          </a:p>
          <a:p>
            <a:pPr marL="588650" lvl="1" indent="-294325">
              <a:lnSpc>
                <a:spcPts val="3817"/>
              </a:lnSpc>
              <a:buFont typeface="Arial"/>
              <a:buChar char="•"/>
            </a:pPr>
            <a:r>
              <a:rPr lang="hr-HR" sz="2726" noProof="1">
                <a:solidFill>
                  <a:srgbClr val="E6E7E8"/>
                </a:solidFill>
                <a:latin typeface="The Youngest"/>
              </a:rPr>
              <a:t>kazališnim predstavama naših nacionalnih kazališta </a:t>
            </a:r>
          </a:p>
          <a:p>
            <a:pPr marL="588650" lvl="1" indent="-294325">
              <a:lnSpc>
                <a:spcPts val="3817"/>
              </a:lnSpc>
              <a:buFont typeface="Arial"/>
              <a:buChar char="•"/>
            </a:pPr>
            <a:r>
              <a:rPr lang="hr-HR" sz="2726" noProof="1">
                <a:solidFill>
                  <a:srgbClr val="E6E7E8"/>
                </a:solidFill>
                <a:latin typeface="The Youngest"/>
              </a:rPr>
              <a:t>posjetiti njihove kostimografske radionice </a:t>
            </a:r>
          </a:p>
          <a:p>
            <a:pPr>
              <a:lnSpc>
                <a:spcPts val="3817"/>
              </a:lnSpc>
            </a:pPr>
            <a:endParaRPr lang="en-US" sz="2726" dirty="0">
              <a:solidFill>
                <a:srgbClr val="E6E7E8"/>
              </a:solidFill>
              <a:latin typeface="The Youngest"/>
            </a:endParaRP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9874" b="9874"/>
          <a:stretch>
            <a:fillRect/>
          </a:stretch>
        </p:blipFill>
        <p:spPr>
          <a:xfrm>
            <a:off x="3505200" y="551375"/>
            <a:ext cx="6607899" cy="41362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341681" y="5242653"/>
            <a:ext cx="6070418" cy="45556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20597"/>
          <a:stretch>
            <a:fillRect/>
          </a:stretch>
        </p:blipFill>
        <p:spPr>
          <a:xfrm>
            <a:off x="11963400" y="540078"/>
            <a:ext cx="4144943" cy="43882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t="28124"/>
          <a:stretch>
            <a:fillRect/>
          </a:stretch>
        </p:blipFill>
        <p:spPr>
          <a:xfrm>
            <a:off x="1600200" y="5030207"/>
            <a:ext cx="4918589" cy="4713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06" b="77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4545"/>
          <a:stretch>
            <a:fillRect/>
          </a:stretch>
        </p:blipFill>
        <p:spPr>
          <a:xfrm>
            <a:off x="479609" y="3667144"/>
            <a:ext cx="7557140" cy="52780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00332" y="2954009"/>
            <a:ext cx="2744833" cy="50052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108748" y="2417811"/>
            <a:ext cx="5408607" cy="720747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41959" y="752532"/>
            <a:ext cx="16522601" cy="17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6" lvl="1" indent="-269873">
              <a:lnSpc>
                <a:spcPts val="3499"/>
              </a:lnSpc>
              <a:buFont typeface="Arial"/>
              <a:buChar char="•"/>
            </a:pPr>
            <a:r>
              <a:rPr lang="hr-HR" sz="2499" dirty="0">
                <a:solidFill>
                  <a:srgbClr val="FFFFFF"/>
                </a:solidFill>
                <a:latin typeface="The Youngest"/>
              </a:rPr>
              <a:t>i</a:t>
            </a:r>
            <a:r>
              <a:rPr lang="en-US" sz="2499" dirty="0" err="1">
                <a:solidFill>
                  <a:srgbClr val="FFFFFF"/>
                </a:solidFill>
                <a:latin typeface="The Youngest"/>
              </a:rPr>
              <a:t>zučavaju</a:t>
            </a:r>
            <a:r>
              <a:rPr lang="en-US" sz="2499" dirty="0">
                <a:solidFill>
                  <a:srgbClr val="FFFFFF"/>
                </a:solidFill>
                <a:latin typeface="The Youngest"/>
              </a:rPr>
              <a:t> povijest odijevanja i suvremene </a:t>
            </a:r>
            <a:r>
              <a:rPr lang="en-US" sz="2499" dirty="0" err="1">
                <a:solidFill>
                  <a:srgbClr val="FFFFFF"/>
                </a:solidFill>
                <a:latin typeface="The Youngest"/>
              </a:rPr>
              <a:t>modne</a:t>
            </a:r>
            <a:r>
              <a:rPr lang="en-US" sz="2499" dirty="0">
                <a:solidFill>
                  <a:srgbClr val="FFFFFF"/>
                </a:solidFill>
                <a:latin typeface="The Youngest"/>
              </a:rPr>
              <a:t> stilove i tendencije</a:t>
            </a:r>
          </a:p>
          <a:p>
            <a:pPr marL="539746" lvl="1" indent="-269873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The Youngest"/>
              </a:rPr>
              <a:t>crtaju </a:t>
            </a:r>
            <a:r>
              <a:rPr lang="en-US" sz="2499" dirty="0" err="1">
                <a:solidFill>
                  <a:srgbClr val="FFFFFF"/>
                </a:solidFill>
                <a:latin typeface="The Youngest"/>
              </a:rPr>
              <a:t>modne</a:t>
            </a:r>
            <a:r>
              <a:rPr lang="en-US" sz="2499" dirty="0">
                <a:solidFill>
                  <a:srgbClr val="FFFFFF"/>
                </a:solidFill>
                <a:latin typeface="The Youngest"/>
              </a:rPr>
              <a:t> siluete i upoznaju ostvarenja </a:t>
            </a:r>
            <a:r>
              <a:rPr lang="en-US" sz="2499" dirty="0" err="1">
                <a:solidFill>
                  <a:srgbClr val="FFFFFF"/>
                </a:solidFill>
                <a:latin typeface="The Youngest"/>
              </a:rPr>
              <a:t>poznatih</a:t>
            </a:r>
            <a:r>
              <a:rPr lang="en-US" sz="2499" dirty="0">
                <a:solidFill>
                  <a:srgbClr val="FFFFFF"/>
                </a:solidFill>
                <a:latin typeface="The Youngest"/>
              </a:rPr>
              <a:t> svjetskih modnih kreatora</a:t>
            </a:r>
          </a:p>
          <a:p>
            <a:pPr marL="539746" lvl="1" indent="-269873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The Youngest"/>
              </a:rPr>
              <a:t>U svakodnevnom radu razvijat će svoju kreativnost upotrebom tekstilnih materijala različitih boja, oblika i tekstura.</a:t>
            </a: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5210" t="9930" r="8052"/>
          <a:stretch>
            <a:fillRect/>
          </a:stretch>
        </p:blipFill>
        <p:spPr>
          <a:xfrm>
            <a:off x="621604" y="3998255"/>
            <a:ext cx="3293163" cy="45570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85576" y="4293900"/>
            <a:ext cx="7600371" cy="53356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999510" y="1167766"/>
            <a:ext cx="3259790" cy="579394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60663" y="1631297"/>
            <a:ext cx="11552010" cy="2338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3184" lvl="1" indent="-281592">
              <a:lnSpc>
                <a:spcPts val="3651"/>
              </a:lnSpc>
              <a:buFont typeface="Arial"/>
              <a:buChar char="•"/>
            </a:pPr>
            <a:r>
              <a:rPr lang="en-US" sz="2608" dirty="0">
                <a:solidFill>
                  <a:srgbClr val="FFFFFF"/>
                </a:solidFill>
                <a:latin typeface="The Youngest"/>
              </a:rPr>
              <a:t>Osnivač</a:t>
            </a:r>
            <a:r>
              <a:rPr lang="hr-HR" sz="2608" dirty="0">
                <a:solidFill>
                  <a:srgbClr val="FFFFFF"/>
                </a:solidFill>
                <a:latin typeface="The Youngest"/>
              </a:rPr>
              <a:t> </a:t>
            </a:r>
            <a:r>
              <a:rPr lang="en-US" sz="2608" dirty="0">
                <a:solidFill>
                  <a:srgbClr val="FFFFFF"/>
                </a:solidFill>
                <a:latin typeface="The Youngest"/>
              </a:rPr>
              <a:t>i voditelj vlastite proizvodne djelatnosti</a:t>
            </a:r>
          </a:p>
          <a:p>
            <a:pPr marL="563184" lvl="1" indent="-281592">
              <a:lnSpc>
                <a:spcPts val="3651"/>
              </a:lnSpc>
              <a:buFont typeface="Arial"/>
              <a:buChar char="•"/>
            </a:pPr>
            <a:r>
              <a:rPr lang="hr-HR" sz="2608" dirty="0">
                <a:solidFill>
                  <a:srgbClr val="FFFFFF"/>
                </a:solidFill>
                <a:latin typeface="The Youngest"/>
              </a:rPr>
              <a:t>član tima za razvoj modnih proizvoda unutar modnih tvrtki i modnih salona </a:t>
            </a:r>
          </a:p>
          <a:p>
            <a:pPr marL="563184" lvl="1" indent="-281592">
              <a:lnSpc>
                <a:spcPts val="3651"/>
              </a:lnSpc>
              <a:buFont typeface="Arial"/>
              <a:buChar char="•"/>
            </a:pPr>
            <a:r>
              <a:rPr lang="en-US" sz="2608" dirty="0">
                <a:solidFill>
                  <a:srgbClr val="FFFFFF"/>
                </a:solidFill>
                <a:latin typeface="The Youngest"/>
              </a:rPr>
              <a:t>član tima kazališnih i televizijskih kostimografa te kao</a:t>
            </a:r>
          </a:p>
          <a:p>
            <a:pPr marL="563184" lvl="1" indent="-281592">
              <a:lnSpc>
                <a:spcPts val="3651"/>
              </a:lnSpc>
              <a:buFont typeface="Arial"/>
              <a:buChar char="•"/>
            </a:pPr>
            <a:r>
              <a:rPr lang="en-US" sz="2608" dirty="0">
                <a:solidFill>
                  <a:srgbClr val="FFFFFF"/>
                </a:solidFill>
                <a:latin typeface="The Youngest"/>
              </a:rPr>
              <a:t>voditelj trgovine – store manager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686435"/>
            <a:ext cx="9321077" cy="481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u="sng" dirty="0">
                <a:solidFill>
                  <a:srgbClr val="FFFFFF"/>
                </a:solidFill>
                <a:latin typeface="The Youngest"/>
              </a:rPr>
              <a:t>Završeni modni tehničar ima mogućnost zaposlenja kao: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3285"/>
          <a:stretch>
            <a:fillRect/>
          </a:stretch>
        </p:blipFill>
        <p:spPr>
          <a:xfrm>
            <a:off x="720929" y="4366301"/>
            <a:ext cx="7703077" cy="50097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b="10265"/>
          <a:stretch>
            <a:fillRect/>
          </a:stretch>
        </p:blipFill>
        <p:spPr>
          <a:xfrm>
            <a:off x="9474136" y="3453681"/>
            <a:ext cx="8193040" cy="519234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515187" y="703875"/>
            <a:ext cx="11450057" cy="2749806"/>
            <a:chOff x="0" y="0"/>
            <a:chExt cx="15266743" cy="3666408"/>
          </a:xfrm>
        </p:grpSpPr>
        <p:sp>
          <p:nvSpPr>
            <p:cNvPr id="6" name="TextBox 6"/>
            <p:cNvSpPr txBox="1"/>
            <p:nvPr/>
          </p:nvSpPr>
          <p:spPr>
            <a:xfrm>
              <a:off x="0" y="609615"/>
              <a:ext cx="15266743" cy="30567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88"/>
                </a:lnSpc>
                <a:spcBef>
                  <a:spcPct val="0"/>
                </a:spcBef>
              </a:pPr>
              <a:endParaRPr/>
            </a:p>
            <a:p>
              <a:pPr marL="568864" lvl="1" indent="-284432">
                <a:lnSpc>
                  <a:spcPts val="3688"/>
                </a:lnSpc>
                <a:buFont typeface="Arial"/>
                <a:buChar char="•"/>
              </a:pPr>
              <a:r>
                <a:rPr lang="en-US" sz="2634">
                  <a:solidFill>
                    <a:srgbClr val="FFFFFF"/>
                  </a:solidFill>
                  <a:latin typeface="The Youngest"/>
                </a:rPr>
                <a:t>nastaviti školovanje na TTF-u u Zagrebu i fakultetima iz područja likovne umjetnosti, ali i svim drugim fakultetima i veleučilištima</a:t>
              </a:r>
            </a:p>
            <a:p>
              <a:pPr marL="568864" lvl="1" indent="-284432">
                <a:lnSpc>
                  <a:spcPts val="3688"/>
                </a:lnSpc>
                <a:buFont typeface="Arial"/>
                <a:buChar char="•"/>
              </a:pPr>
              <a:r>
                <a:rPr lang="en-US" sz="2634">
                  <a:solidFill>
                    <a:srgbClr val="FFFFFF"/>
                  </a:solidFill>
                  <a:latin typeface="The Youngest"/>
                </a:rPr>
                <a:t>položiti majstorski ispit koji omogućuje samostalno otvaranje i vođenje vlastite djelatnosti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6639322" cy="622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u="sng">
                  <a:solidFill>
                    <a:srgbClr val="FFFFFF"/>
                  </a:solidFill>
                  <a:latin typeface="The Youngest"/>
                </a:rPr>
                <a:t>Mogućnost nastavka školovanja:</a:t>
              </a:r>
            </a:p>
          </p:txBody>
        </p:sp>
      </p:grp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657"/>
            <a:ext cx="18288000" cy="10288657"/>
            <a:chOff x="0" y="0"/>
            <a:chExt cx="4816593" cy="26781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78129"/>
            </a:xfrm>
            <a:custGeom>
              <a:avLst/>
              <a:gdLst/>
              <a:ahLst/>
              <a:cxnLst/>
              <a:rect l="l" t="t" r="r" b="b"/>
              <a:pathLst>
                <a:path w="4816592" h="2678129">
                  <a:moveTo>
                    <a:pt x="0" y="0"/>
                  </a:moveTo>
                  <a:lnTo>
                    <a:pt x="4816592" y="0"/>
                  </a:lnTo>
                  <a:lnTo>
                    <a:pt x="4816592" y="2678129"/>
                  </a:lnTo>
                  <a:lnTo>
                    <a:pt x="0" y="2678129"/>
                  </a:lnTo>
                  <a:close/>
                </a:path>
              </a:pathLst>
            </a:custGeom>
            <a:solidFill>
              <a:srgbClr val="1C131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19863" t="8226" b="3557"/>
          <a:stretch>
            <a:fillRect/>
          </a:stretch>
        </p:blipFill>
        <p:spPr>
          <a:xfrm>
            <a:off x="14282544" y="1408181"/>
            <a:ext cx="3536342" cy="51904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20034" r="11388" b="21665"/>
          <a:stretch>
            <a:fillRect/>
          </a:stretch>
        </p:blipFill>
        <p:spPr>
          <a:xfrm>
            <a:off x="788082" y="1164817"/>
            <a:ext cx="3372841" cy="49313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10047" y="6295181"/>
            <a:ext cx="6662164" cy="346939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910792" y="2446767"/>
            <a:ext cx="8466417" cy="1791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1"/>
              </a:lnSpc>
              <a:spcBef>
                <a:spcPct val="0"/>
              </a:spcBef>
            </a:pPr>
            <a:r>
              <a:rPr lang="en-US" sz="4801" u="sng">
                <a:solidFill>
                  <a:srgbClr val="FFFFFF"/>
                </a:solidFill>
                <a:latin typeface="The Seasons Bold"/>
              </a:rPr>
              <a:t>RADUJEMO SE VAŠEM DOLASKU U NAŠU ŠKOLU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53864" y="4639605"/>
            <a:ext cx="4780272" cy="614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FFFFFF"/>
                </a:solidFill>
                <a:latin typeface="The Seasons Bold"/>
              </a:rPr>
              <a:t>     HVALA NA PAŽNJI!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169</Words>
  <Application>Microsoft Office PowerPoint</Application>
  <PresentationFormat>Prilagođeno</PresentationFormat>
  <Paragraphs>28</Paragraphs>
  <Slides>9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5" baseType="lpstr">
      <vt:lpstr>The Youngest</vt:lpstr>
      <vt:lpstr>Calibri</vt:lpstr>
      <vt:lpstr>The Seasons</vt:lpstr>
      <vt:lpstr>The Seasons Bold</vt:lpstr>
      <vt:lpstr>Arial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modni tehničar</dc:title>
  <cp:lastModifiedBy>klaracarapina123@gmail.com</cp:lastModifiedBy>
  <cp:revision>3</cp:revision>
  <dcterms:created xsi:type="dcterms:W3CDTF">2006-08-16T00:00:00Z</dcterms:created>
  <dcterms:modified xsi:type="dcterms:W3CDTF">2023-05-01T12:43:18Z</dcterms:modified>
  <dc:identifier>DAFhk7ZCo70</dc:identifier>
</cp:coreProperties>
</file>